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4" r:id="rId2"/>
  </p:sldMasterIdLst>
  <p:notesMasterIdLst>
    <p:notesMasterId r:id="rId21"/>
  </p:notesMasterIdLst>
  <p:handoutMasterIdLst>
    <p:handoutMasterId r:id="rId22"/>
  </p:handoutMasterIdLst>
  <p:sldIdLst>
    <p:sldId id="440" r:id="rId3"/>
    <p:sldId id="427" r:id="rId4"/>
    <p:sldId id="428" r:id="rId5"/>
    <p:sldId id="429" r:id="rId6"/>
    <p:sldId id="430" r:id="rId7"/>
    <p:sldId id="431" r:id="rId8"/>
    <p:sldId id="432" r:id="rId9"/>
    <p:sldId id="399" r:id="rId10"/>
    <p:sldId id="433" r:id="rId11"/>
    <p:sldId id="419" r:id="rId12"/>
    <p:sldId id="436" r:id="rId13"/>
    <p:sldId id="441" r:id="rId14"/>
    <p:sldId id="437" r:id="rId15"/>
    <p:sldId id="442" r:id="rId16"/>
    <p:sldId id="408" r:id="rId17"/>
    <p:sldId id="438" r:id="rId18"/>
    <p:sldId id="404" r:id="rId19"/>
    <p:sldId id="423" r:id="rId20"/>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14" autoAdjust="0"/>
  </p:normalViewPr>
  <p:slideViewPr>
    <p:cSldViewPr>
      <p:cViewPr>
        <p:scale>
          <a:sx n="72" d="100"/>
          <a:sy n="72" d="100"/>
        </p:scale>
        <p:origin x="-2754" y="-6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kdaire\kdaire\vault-8008\Objects\insurence%20data%20and%20long%20term%20trend%20example_climate%20indicators%20trial_2015%20(A2232285).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Potential future clean up </a:t>
            </a:r>
            <a:r>
              <a:rPr lang="en-AU" dirty="0" smtClean="0"/>
              <a:t>events </a:t>
            </a:r>
            <a:r>
              <a:rPr lang="en-AU" dirty="0"/>
              <a:t>and costs</a:t>
            </a:r>
          </a:p>
        </c:rich>
      </c:tx>
      <c:layout/>
      <c:overlay val="0"/>
      <c:spPr>
        <a:noFill/>
        <a:ln>
          <a:noFill/>
        </a:ln>
        <a:effectLst/>
      </c:spPr>
    </c:title>
    <c:autoTitleDeleted val="0"/>
    <c:plotArea>
      <c:layout>
        <c:manualLayout>
          <c:layoutTarget val="inner"/>
          <c:xMode val="edge"/>
          <c:yMode val="edge"/>
          <c:x val="8.69807233776584E-2"/>
          <c:y val="0.10373476373738399"/>
          <c:w val="0.87772318254422299"/>
          <c:h val="0.83310484548844199"/>
        </c:manualLayout>
      </c:layout>
      <c:scatterChart>
        <c:scatterStyle val="lineMarker"/>
        <c:varyColors val="0"/>
        <c:ser>
          <c:idx val="0"/>
          <c:order val="0"/>
          <c:spPr>
            <a:ln w="19050" cap="rnd">
              <a:noFill/>
              <a:round/>
            </a:ln>
            <a:effectLst/>
          </c:spPr>
          <c:marker>
            <c:symbol val="circle"/>
            <c:size val="5"/>
            <c:spPr>
              <a:solidFill>
                <a:schemeClr val="tx2">
                  <a:lumMod val="75000"/>
                </a:schemeClr>
              </a:solidFill>
              <a:ln w="9525">
                <a:solidFill>
                  <a:schemeClr val="accent1"/>
                </a:solidFill>
              </a:ln>
              <a:effectLst/>
            </c:spPr>
          </c:marker>
          <c:xVal>
            <c:numRef>
              <c:f>Sheet1!$A$2:$A$66</c:f>
              <c:numCache>
                <c:formatCode>General</c:formatCode>
                <c:ptCount val="6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pt idx="35">
                  <c:v>2051</c:v>
                </c:pt>
                <c:pt idx="36">
                  <c:v>2052</c:v>
                </c:pt>
                <c:pt idx="37">
                  <c:v>2053</c:v>
                </c:pt>
                <c:pt idx="38">
                  <c:v>2054</c:v>
                </c:pt>
                <c:pt idx="39">
                  <c:v>2055</c:v>
                </c:pt>
                <c:pt idx="40">
                  <c:v>2056</c:v>
                </c:pt>
                <c:pt idx="41">
                  <c:v>2057</c:v>
                </c:pt>
                <c:pt idx="42">
                  <c:v>2058</c:v>
                </c:pt>
                <c:pt idx="43">
                  <c:v>2059</c:v>
                </c:pt>
                <c:pt idx="44">
                  <c:v>2060</c:v>
                </c:pt>
                <c:pt idx="45">
                  <c:v>2061</c:v>
                </c:pt>
                <c:pt idx="46">
                  <c:v>2062</c:v>
                </c:pt>
                <c:pt idx="47">
                  <c:v>2063</c:v>
                </c:pt>
                <c:pt idx="48">
                  <c:v>2064</c:v>
                </c:pt>
                <c:pt idx="49">
                  <c:v>2065</c:v>
                </c:pt>
                <c:pt idx="50">
                  <c:v>2066</c:v>
                </c:pt>
                <c:pt idx="51">
                  <c:v>2067</c:v>
                </c:pt>
                <c:pt idx="52">
                  <c:v>2068</c:v>
                </c:pt>
                <c:pt idx="53">
                  <c:v>2069</c:v>
                </c:pt>
                <c:pt idx="54">
                  <c:v>2070</c:v>
                </c:pt>
                <c:pt idx="55">
                  <c:v>2071</c:v>
                </c:pt>
                <c:pt idx="56">
                  <c:v>2072</c:v>
                </c:pt>
                <c:pt idx="57">
                  <c:v>2073</c:v>
                </c:pt>
                <c:pt idx="58">
                  <c:v>2074</c:v>
                </c:pt>
                <c:pt idx="59">
                  <c:v>2075</c:v>
                </c:pt>
                <c:pt idx="60">
                  <c:v>2076</c:v>
                </c:pt>
                <c:pt idx="61">
                  <c:v>2077</c:v>
                </c:pt>
                <c:pt idx="62">
                  <c:v>2078</c:v>
                </c:pt>
                <c:pt idx="63">
                  <c:v>2079</c:v>
                </c:pt>
                <c:pt idx="64">
                  <c:v>2080</c:v>
                </c:pt>
              </c:numCache>
            </c:numRef>
          </c:xVal>
          <c:yVal>
            <c:numRef>
              <c:f>Sheet1!$G$2:$G$66</c:f>
              <c:numCache>
                <c:formatCode>General</c:formatCode>
                <c:ptCount val="65"/>
                <c:pt idx="2" formatCode="&quot;$&quot;#,##0">
                  <c:v>190517.91325172331</c:v>
                </c:pt>
                <c:pt idx="15" formatCode="&quot;$&quot;#,##0">
                  <c:v>97360.946541438825</c:v>
                </c:pt>
                <c:pt idx="17" formatCode="&quot;$&quot;#,##0">
                  <c:v>168506.21510393231</c:v>
                </c:pt>
                <c:pt idx="23" formatCode="&quot;$&quot;#,##0">
                  <c:v>95979.977722710682</c:v>
                </c:pt>
                <c:pt idx="29" formatCode="&quot;$&quot;#,##0">
                  <c:v>124030.2819481968</c:v>
                </c:pt>
                <c:pt idx="32" formatCode="&quot;$&quot;#,##0">
                  <c:v>142304.6857672281</c:v>
                </c:pt>
                <c:pt idx="35" formatCode="&quot;$&quot;#,##0">
                  <c:v>121595.1440933429</c:v>
                </c:pt>
                <c:pt idx="37" formatCode="&quot;$&quot;#,##0">
                  <c:v>183552.10840108301</c:v>
                </c:pt>
                <c:pt idx="38" formatCode="&quot;$&quot;#,##0">
                  <c:v>255787.40417835381</c:v>
                </c:pt>
                <c:pt idx="43" formatCode="&quot;$&quot;#,##0">
                  <c:v>91191.8291958888</c:v>
                </c:pt>
                <c:pt idx="44" formatCode="&quot;$&quot;#,##0">
                  <c:v>151242.2602906017</c:v>
                </c:pt>
                <c:pt idx="45" formatCode="&quot;$&quot;#,##0">
                  <c:v>112114.6187385614</c:v>
                </c:pt>
                <c:pt idx="48" formatCode="&quot;$&quot;#,##0">
                  <c:v>183237.82307637841</c:v>
                </c:pt>
                <c:pt idx="49" formatCode="&quot;$&quot;#,##0">
                  <c:v>119463.10096159449</c:v>
                </c:pt>
                <c:pt idx="51" formatCode="&quot;$&quot;#,##0">
                  <c:v>107012.8292126906</c:v>
                </c:pt>
                <c:pt idx="56" formatCode="&quot;$&quot;#,##0">
                  <c:v>377406.49794425239</c:v>
                </c:pt>
                <c:pt idx="57" formatCode="&quot;$&quot;#,##0">
                  <c:v>176765.59663852159</c:v>
                </c:pt>
                <c:pt idx="62" formatCode="&quot;$&quot;#,##0">
                  <c:v>134887.9606655039</c:v>
                </c:pt>
                <c:pt idx="63" formatCode="&quot;$&quot;#,##0">
                  <c:v>213333.53685147001</c:v>
                </c:pt>
                <c:pt idx="64" formatCode="&quot;$&quot;#,##0">
                  <c:v>334323.95608511817</c:v>
                </c:pt>
              </c:numCache>
            </c:numRef>
          </c:yVal>
          <c:smooth val="0"/>
        </c:ser>
        <c:dLbls>
          <c:showLegendKey val="0"/>
          <c:showVal val="0"/>
          <c:showCatName val="0"/>
          <c:showSerName val="0"/>
          <c:showPercent val="0"/>
          <c:showBubbleSize val="0"/>
        </c:dLbls>
        <c:axId val="108409600"/>
        <c:axId val="108411520"/>
      </c:scatterChart>
      <c:valAx>
        <c:axId val="108409600"/>
        <c:scaling>
          <c:orientation val="minMax"/>
          <c:min val="20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411520"/>
        <c:crosses val="autoZero"/>
        <c:crossBetween val="midCat"/>
      </c:valAx>
      <c:valAx>
        <c:axId val="108411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4096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C3083F-FCD6-3246-8746-8A5F569EF315}" type="doc">
      <dgm:prSet loTypeId="urn:microsoft.com/office/officeart/2005/8/layout/cycle2" loCatId="" qsTypeId="urn:microsoft.com/office/officeart/2005/8/quickstyle/simple4" qsCatId="simple" csTypeId="urn:microsoft.com/office/officeart/2005/8/colors/accent6_2" csCatId="accent6" phldr="1"/>
      <dgm:spPr/>
      <dgm:t>
        <a:bodyPr/>
        <a:lstStyle/>
        <a:p>
          <a:endParaRPr lang="en-US"/>
        </a:p>
      </dgm:t>
    </dgm:pt>
    <dgm:pt modelId="{13A8A791-E77E-B145-B367-B5385080D785}">
      <dgm:prSet phldrT="[Text]"/>
      <dgm:spPr/>
      <dgm:t>
        <a:bodyPr/>
        <a:lstStyle/>
        <a:p>
          <a:r>
            <a:rPr lang="en-US" dirty="0" smtClean="0"/>
            <a:t>Governance and Research</a:t>
          </a:r>
          <a:endParaRPr lang="en-US" dirty="0"/>
        </a:p>
      </dgm:t>
    </dgm:pt>
    <dgm:pt modelId="{FC316126-87B0-A947-82B7-4439AED60A95}" type="parTrans" cxnId="{A2827580-83AF-A946-A1AC-BC17FCC1CB5D}">
      <dgm:prSet/>
      <dgm:spPr/>
      <dgm:t>
        <a:bodyPr/>
        <a:lstStyle/>
        <a:p>
          <a:endParaRPr lang="en-US"/>
        </a:p>
      </dgm:t>
    </dgm:pt>
    <dgm:pt modelId="{4EF3FF56-6061-394F-9580-86FBADECBE8B}" type="sibTrans" cxnId="{A2827580-83AF-A946-A1AC-BC17FCC1CB5D}">
      <dgm:prSet/>
      <dgm:spPr/>
      <dgm:t>
        <a:bodyPr/>
        <a:lstStyle/>
        <a:p>
          <a:endParaRPr lang="en-US"/>
        </a:p>
      </dgm:t>
    </dgm:pt>
    <dgm:pt modelId="{C182A3B0-7E2C-8443-80C2-EFBFCA05125E}">
      <dgm:prSet phldrT="[Text]"/>
      <dgm:spPr/>
      <dgm:t>
        <a:bodyPr/>
        <a:lstStyle/>
        <a:p>
          <a:r>
            <a:rPr lang="en-US" dirty="0" smtClean="0"/>
            <a:t>Framework  design workshops</a:t>
          </a:r>
          <a:endParaRPr lang="en-US" dirty="0"/>
        </a:p>
      </dgm:t>
    </dgm:pt>
    <dgm:pt modelId="{0636F124-6EEB-C044-9160-FF2372997DE2}" type="parTrans" cxnId="{9D3D0A2D-3364-EB48-91D7-89163524E18D}">
      <dgm:prSet/>
      <dgm:spPr/>
      <dgm:t>
        <a:bodyPr/>
        <a:lstStyle/>
        <a:p>
          <a:endParaRPr lang="en-US"/>
        </a:p>
      </dgm:t>
    </dgm:pt>
    <dgm:pt modelId="{630BFED9-60B1-854B-B1A8-7DE30A1B533B}" type="sibTrans" cxnId="{9D3D0A2D-3364-EB48-91D7-89163524E18D}">
      <dgm:prSet/>
      <dgm:spPr/>
      <dgm:t>
        <a:bodyPr/>
        <a:lstStyle/>
        <a:p>
          <a:endParaRPr lang="en-US"/>
        </a:p>
      </dgm:t>
    </dgm:pt>
    <dgm:pt modelId="{9FF5CFDD-CF51-8743-B09C-1B50E9D1D386}">
      <dgm:prSet phldrT="[Text]"/>
      <dgm:spPr/>
      <dgm:t>
        <a:bodyPr/>
        <a:lstStyle/>
        <a:p>
          <a:r>
            <a:rPr lang="en-US" dirty="0" smtClean="0"/>
            <a:t>Theme indicator development with councils</a:t>
          </a:r>
          <a:endParaRPr lang="en-US" dirty="0"/>
        </a:p>
      </dgm:t>
    </dgm:pt>
    <dgm:pt modelId="{DAC45682-A3B8-BB44-9C0B-76C686E6ADE2}" type="parTrans" cxnId="{6780E97F-5239-9548-B75A-2E6A7E2E8E6C}">
      <dgm:prSet/>
      <dgm:spPr/>
      <dgm:t>
        <a:bodyPr/>
        <a:lstStyle/>
        <a:p>
          <a:endParaRPr lang="en-US"/>
        </a:p>
      </dgm:t>
    </dgm:pt>
    <dgm:pt modelId="{670670ED-298E-764A-AAEA-1A98D5D8D1DE}" type="sibTrans" cxnId="{6780E97F-5239-9548-B75A-2E6A7E2E8E6C}">
      <dgm:prSet/>
      <dgm:spPr/>
      <dgm:t>
        <a:bodyPr/>
        <a:lstStyle/>
        <a:p>
          <a:endParaRPr lang="en-US"/>
        </a:p>
      </dgm:t>
    </dgm:pt>
    <dgm:pt modelId="{FD15F110-C1D1-DF47-8C86-1288CF7F5F1D}">
      <dgm:prSet phldrT="[Text]"/>
      <dgm:spPr/>
      <dgm:t>
        <a:bodyPr/>
        <a:lstStyle/>
        <a:p>
          <a:r>
            <a:rPr lang="en-US" dirty="0" smtClean="0"/>
            <a:t>Piloting and indicator refinement</a:t>
          </a:r>
          <a:endParaRPr lang="en-US" dirty="0"/>
        </a:p>
      </dgm:t>
    </dgm:pt>
    <dgm:pt modelId="{55F542A1-59AC-DC4C-8F1C-02E817D2FF59}" type="parTrans" cxnId="{563BBFA4-61A2-5D4B-8851-30E0BB7A9142}">
      <dgm:prSet/>
      <dgm:spPr/>
      <dgm:t>
        <a:bodyPr/>
        <a:lstStyle/>
        <a:p>
          <a:endParaRPr lang="en-US"/>
        </a:p>
      </dgm:t>
    </dgm:pt>
    <dgm:pt modelId="{E66CEFC0-A1E9-7C4F-BBB7-EBDE6D70B3C3}" type="sibTrans" cxnId="{563BBFA4-61A2-5D4B-8851-30E0BB7A9142}">
      <dgm:prSet/>
      <dgm:spPr/>
      <dgm:t>
        <a:bodyPr/>
        <a:lstStyle/>
        <a:p>
          <a:endParaRPr lang="en-US"/>
        </a:p>
      </dgm:t>
    </dgm:pt>
    <dgm:pt modelId="{F6F282EC-EA91-104A-B267-391A2D4B4319}">
      <dgm:prSet phldrT="[Text]"/>
      <dgm:spPr/>
      <dgm:t>
        <a:bodyPr/>
        <a:lstStyle/>
        <a:p>
          <a:r>
            <a:rPr lang="en-US" dirty="0" smtClean="0"/>
            <a:t>Project evaluation</a:t>
          </a:r>
          <a:endParaRPr lang="en-US" dirty="0"/>
        </a:p>
      </dgm:t>
    </dgm:pt>
    <dgm:pt modelId="{0A4297F9-E8C6-2A43-9B8E-DF0E63DA063E}" type="parTrans" cxnId="{425BD1EB-E937-4947-A106-4281E49A024D}">
      <dgm:prSet/>
      <dgm:spPr/>
      <dgm:t>
        <a:bodyPr/>
        <a:lstStyle/>
        <a:p>
          <a:endParaRPr lang="en-US"/>
        </a:p>
      </dgm:t>
    </dgm:pt>
    <dgm:pt modelId="{22006F07-DEA1-604E-BC67-0DA9D36CDDED}" type="sibTrans" cxnId="{425BD1EB-E937-4947-A106-4281E49A024D}">
      <dgm:prSet/>
      <dgm:spPr/>
      <dgm:t>
        <a:bodyPr/>
        <a:lstStyle/>
        <a:p>
          <a:endParaRPr lang="en-US"/>
        </a:p>
      </dgm:t>
    </dgm:pt>
    <dgm:pt modelId="{069E8B06-A030-594D-A5FE-8E9E04E93ADA}">
      <dgm:prSet/>
      <dgm:spPr/>
      <dgm:t>
        <a:bodyPr/>
        <a:lstStyle/>
        <a:p>
          <a:r>
            <a:rPr lang="en-US" dirty="0" smtClean="0"/>
            <a:t>Implementing and ongoing reporting</a:t>
          </a:r>
          <a:endParaRPr lang="en-US" dirty="0"/>
        </a:p>
      </dgm:t>
    </dgm:pt>
    <dgm:pt modelId="{E4459FA0-FCF8-E648-BF50-98B9B72317BE}" type="parTrans" cxnId="{3AA231A0-4640-6A46-ACBF-E16B42B191E9}">
      <dgm:prSet/>
      <dgm:spPr/>
      <dgm:t>
        <a:bodyPr/>
        <a:lstStyle/>
        <a:p>
          <a:endParaRPr lang="en-US"/>
        </a:p>
      </dgm:t>
    </dgm:pt>
    <dgm:pt modelId="{996DFFD7-B4B3-4A42-98ED-67B96B00245A}" type="sibTrans" cxnId="{3AA231A0-4640-6A46-ACBF-E16B42B191E9}">
      <dgm:prSet/>
      <dgm:spPr/>
      <dgm:t>
        <a:bodyPr/>
        <a:lstStyle/>
        <a:p>
          <a:endParaRPr lang="en-US"/>
        </a:p>
      </dgm:t>
    </dgm:pt>
    <dgm:pt modelId="{FEEF2525-9334-FB43-8A97-0959804C2DBA}" type="pres">
      <dgm:prSet presAssocID="{7DC3083F-FCD6-3246-8746-8A5F569EF315}" presName="cycle" presStyleCnt="0">
        <dgm:presLayoutVars>
          <dgm:dir/>
          <dgm:resizeHandles val="exact"/>
        </dgm:presLayoutVars>
      </dgm:prSet>
      <dgm:spPr/>
      <dgm:t>
        <a:bodyPr/>
        <a:lstStyle/>
        <a:p>
          <a:endParaRPr lang="en-US"/>
        </a:p>
      </dgm:t>
    </dgm:pt>
    <dgm:pt modelId="{823CAFA4-DCC1-D943-8B5D-F84859CEA368}" type="pres">
      <dgm:prSet presAssocID="{13A8A791-E77E-B145-B367-B5385080D785}" presName="node" presStyleLbl="node1" presStyleIdx="0" presStyleCnt="6">
        <dgm:presLayoutVars>
          <dgm:bulletEnabled val="1"/>
        </dgm:presLayoutVars>
      </dgm:prSet>
      <dgm:spPr/>
      <dgm:t>
        <a:bodyPr/>
        <a:lstStyle/>
        <a:p>
          <a:endParaRPr lang="en-US"/>
        </a:p>
      </dgm:t>
    </dgm:pt>
    <dgm:pt modelId="{575ED8EE-FA88-E84F-9EF6-0CCE20E829D0}" type="pres">
      <dgm:prSet presAssocID="{4EF3FF56-6061-394F-9580-86FBADECBE8B}" presName="sibTrans" presStyleLbl="sibTrans2D1" presStyleIdx="0" presStyleCnt="6"/>
      <dgm:spPr/>
      <dgm:t>
        <a:bodyPr/>
        <a:lstStyle/>
        <a:p>
          <a:endParaRPr lang="en-US"/>
        </a:p>
      </dgm:t>
    </dgm:pt>
    <dgm:pt modelId="{2BA22209-2B7A-FE45-9C52-266A05A3BB22}" type="pres">
      <dgm:prSet presAssocID="{4EF3FF56-6061-394F-9580-86FBADECBE8B}" presName="connectorText" presStyleLbl="sibTrans2D1" presStyleIdx="0" presStyleCnt="6"/>
      <dgm:spPr/>
      <dgm:t>
        <a:bodyPr/>
        <a:lstStyle/>
        <a:p>
          <a:endParaRPr lang="en-US"/>
        </a:p>
      </dgm:t>
    </dgm:pt>
    <dgm:pt modelId="{F34B1101-3FD0-0C4B-BCB0-6E93732F5E2D}" type="pres">
      <dgm:prSet presAssocID="{C182A3B0-7E2C-8443-80C2-EFBFCA05125E}" presName="node" presStyleLbl="node1" presStyleIdx="1" presStyleCnt="6">
        <dgm:presLayoutVars>
          <dgm:bulletEnabled val="1"/>
        </dgm:presLayoutVars>
      </dgm:prSet>
      <dgm:spPr/>
      <dgm:t>
        <a:bodyPr/>
        <a:lstStyle/>
        <a:p>
          <a:endParaRPr lang="en-US"/>
        </a:p>
      </dgm:t>
    </dgm:pt>
    <dgm:pt modelId="{AF3BB695-9BD0-8A43-8919-825D0939199E}" type="pres">
      <dgm:prSet presAssocID="{630BFED9-60B1-854B-B1A8-7DE30A1B533B}" presName="sibTrans" presStyleLbl="sibTrans2D1" presStyleIdx="1" presStyleCnt="6"/>
      <dgm:spPr/>
      <dgm:t>
        <a:bodyPr/>
        <a:lstStyle/>
        <a:p>
          <a:endParaRPr lang="en-US"/>
        </a:p>
      </dgm:t>
    </dgm:pt>
    <dgm:pt modelId="{000A6AC4-4737-0245-8AA5-323A8BF1A717}" type="pres">
      <dgm:prSet presAssocID="{630BFED9-60B1-854B-B1A8-7DE30A1B533B}" presName="connectorText" presStyleLbl="sibTrans2D1" presStyleIdx="1" presStyleCnt="6"/>
      <dgm:spPr/>
      <dgm:t>
        <a:bodyPr/>
        <a:lstStyle/>
        <a:p>
          <a:endParaRPr lang="en-US"/>
        </a:p>
      </dgm:t>
    </dgm:pt>
    <dgm:pt modelId="{D7A7B92F-53D2-284F-98F6-ED596AC44D76}" type="pres">
      <dgm:prSet presAssocID="{9FF5CFDD-CF51-8743-B09C-1B50E9D1D386}" presName="node" presStyleLbl="node1" presStyleIdx="2" presStyleCnt="6">
        <dgm:presLayoutVars>
          <dgm:bulletEnabled val="1"/>
        </dgm:presLayoutVars>
      </dgm:prSet>
      <dgm:spPr/>
      <dgm:t>
        <a:bodyPr/>
        <a:lstStyle/>
        <a:p>
          <a:endParaRPr lang="en-US"/>
        </a:p>
      </dgm:t>
    </dgm:pt>
    <dgm:pt modelId="{085E7E59-CA67-2045-9C7D-96CC193C8715}" type="pres">
      <dgm:prSet presAssocID="{670670ED-298E-764A-AAEA-1A98D5D8D1DE}" presName="sibTrans" presStyleLbl="sibTrans2D1" presStyleIdx="2" presStyleCnt="6"/>
      <dgm:spPr/>
      <dgm:t>
        <a:bodyPr/>
        <a:lstStyle/>
        <a:p>
          <a:endParaRPr lang="en-US"/>
        </a:p>
      </dgm:t>
    </dgm:pt>
    <dgm:pt modelId="{FAE8E1B5-1BAC-FB4B-B821-4CD77278080A}" type="pres">
      <dgm:prSet presAssocID="{670670ED-298E-764A-AAEA-1A98D5D8D1DE}" presName="connectorText" presStyleLbl="sibTrans2D1" presStyleIdx="2" presStyleCnt="6"/>
      <dgm:spPr/>
      <dgm:t>
        <a:bodyPr/>
        <a:lstStyle/>
        <a:p>
          <a:endParaRPr lang="en-US"/>
        </a:p>
      </dgm:t>
    </dgm:pt>
    <dgm:pt modelId="{A83B660F-896E-F94E-AD93-9C1B71DB7918}" type="pres">
      <dgm:prSet presAssocID="{FD15F110-C1D1-DF47-8C86-1288CF7F5F1D}" presName="node" presStyleLbl="node1" presStyleIdx="3" presStyleCnt="6">
        <dgm:presLayoutVars>
          <dgm:bulletEnabled val="1"/>
        </dgm:presLayoutVars>
      </dgm:prSet>
      <dgm:spPr/>
      <dgm:t>
        <a:bodyPr/>
        <a:lstStyle/>
        <a:p>
          <a:endParaRPr lang="en-US"/>
        </a:p>
      </dgm:t>
    </dgm:pt>
    <dgm:pt modelId="{D439905A-CBEF-5543-BCFD-2BF1F9DA98DF}" type="pres">
      <dgm:prSet presAssocID="{E66CEFC0-A1E9-7C4F-BBB7-EBDE6D70B3C3}" presName="sibTrans" presStyleLbl="sibTrans2D1" presStyleIdx="3" presStyleCnt="6"/>
      <dgm:spPr/>
      <dgm:t>
        <a:bodyPr/>
        <a:lstStyle/>
        <a:p>
          <a:endParaRPr lang="en-US"/>
        </a:p>
      </dgm:t>
    </dgm:pt>
    <dgm:pt modelId="{902C1427-055F-F042-BB1E-A322F93D0535}" type="pres">
      <dgm:prSet presAssocID="{E66CEFC0-A1E9-7C4F-BBB7-EBDE6D70B3C3}" presName="connectorText" presStyleLbl="sibTrans2D1" presStyleIdx="3" presStyleCnt="6"/>
      <dgm:spPr/>
      <dgm:t>
        <a:bodyPr/>
        <a:lstStyle/>
        <a:p>
          <a:endParaRPr lang="en-US"/>
        </a:p>
      </dgm:t>
    </dgm:pt>
    <dgm:pt modelId="{EABC8E78-A892-1B4A-96D6-289459ADA3A2}" type="pres">
      <dgm:prSet presAssocID="{069E8B06-A030-594D-A5FE-8E9E04E93ADA}" presName="node" presStyleLbl="node1" presStyleIdx="4" presStyleCnt="6">
        <dgm:presLayoutVars>
          <dgm:bulletEnabled val="1"/>
        </dgm:presLayoutVars>
      </dgm:prSet>
      <dgm:spPr/>
      <dgm:t>
        <a:bodyPr/>
        <a:lstStyle/>
        <a:p>
          <a:endParaRPr lang="en-US"/>
        </a:p>
      </dgm:t>
    </dgm:pt>
    <dgm:pt modelId="{B7074D1A-A97C-2F4A-A3B8-A10F349D4F39}" type="pres">
      <dgm:prSet presAssocID="{996DFFD7-B4B3-4A42-98ED-67B96B00245A}" presName="sibTrans" presStyleLbl="sibTrans2D1" presStyleIdx="4" presStyleCnt="6"/>
      <dgm:spPr/>
      <dgm:t>
        <a:bodyPr/>
        <a:lstStyle/>
        <a:p>
          <a:endParaRPr lang="en-US"/>
        </a:p>
      </dgm:t>
    </dgm:pt>
    <dgm:pt modelId="{BE1FD1F6-7B83-A441-9B25-8907892E0A49}" type="pres">
      <dgm:prSet presAssocID="{996DFFD7-B4B3-4A42-98ED-67B96B00245A}" presName="connectorText" presStyleLbl="sibTrans2D1" presStyleIdx="4" presStyleCnt="6"/>
      <dgm:spPr/>
      <dgm:t>
        <a:bodyPr/>
        <a:lstStyle/>
        <a:p>
          <a:endParaRPr lang="en-US"/>
        </a:p>
      </dgm:t>
    </dgm:pt>
    <dgm:pt modelId="{0457DE81-5E88-8B49-A491-49713B80E05B}" type="pres">
      <dgm:prSet presAssocID="{F6F282EC-EA91-104A-B267-391A2D4B4319}" presName="node" presStyleLbl="node1" presStyleIdx="5" presStyleCnt="6">
        <dgm:presLayoutVars>
          <dgm:bulletEnabled val="1"/>
        </dgm:presLayoutVars>
      </dgm:prSet>
      <dgm:spPr/>
      <dgm:t>
        <a:bodyPr/>
        <a:lstStyle/>
        <a:p>
          <a:endParaRPr lang="en-US"/>
        </a:p>
      </dgm:t>
    </dgm:pt>
    <dgm:pt modelId="{591D89E9-C2B5-704C-8815-895B721D9679}" type="pres">
      <dgm:prSet presAssocID="{22006F07-DEA1-604E-BC67-0DA9D36CDDED}" presName="sibTrans" presStyleLbl="sibTrans2D1" presStyleIdx="5" presStyleCnt="6"/>
      <dgm:spPr/>
      <dgm:t>
        <a:bodyPr/>
        <a:lstStyle/>
        <a:p>
          <a:endParaRPr lang="en-US"/>
        </a:p>
      </dgm:t>
    </dgm:pt>
    <dgm:pt modelId="{18B74D7D-2469-974A-ABE0-BA7FA39CCC0E}" type="pres">
      <dgm:prSet presAssocID="{22006F07-DEA1-604E-BC67-0DA9D36CDDED}" presName="connectorText" presStyleLbl="sibTrans2D1" presStyleIdx="5" presStyleCnt="6"/>
      <dgm:spPr/>
      <dgm:t>
        <a:bodyPr/>
        <a:lstStyle/>
        <a:p>
          <a:endParaRPr lang="en-US"/>
        </a:p>
      </dgm:t>
    </dgm:pt>
  </dgm:ptLst>
  <dgm:cxnLst>
    <dgm:cxn modelId="{87E50B44-0DF9-2A47-BDEE-AA997BE9F467}" type="presOf" srcId="{C182A3B0-7E2C-8443-80C2-EFBFCA05125E}" destId="{F34B1101-3FD0-0C4B-BCB0-6E93732F5E2D}" srcOrd="0" destOrd="0" presId="urn:microsoft.com/office/officeart/2005/8/layout/cycle2"/>
    <dgm:cxn modelId="{C51C009F-36E5-D54F-8D3F-AA3E0011C6AC}" type="presOf" srcId="{996DFFD7-B4B3-4A42-98ED-67B96B00245A}" destId="{B7074D1A-A97C-2F4A-A3B8-A10F349D4F39}" srcOrd="0" destOrd="0" presId="urn:microsoft.com/office/officeart/2005/8/layout/cycle2"/>
    <dgm:cxn modelId="{A2827580-83AF-A946-A1AC-BC17FCC1CB5D}" srcId="{7DC3083F-FCD6-3246-8746-8A5F569EF315}" destId="{13A8A791-E77E-B145-B367-B5385080D785}" srcOrd="0" destOrd="0" parTransId="{FC316126-87B0-A947-82B7-4439AED60A95}" sibTransId="{4EF3FF56-6061-394F-9580-86FBADECBE8B}"/>
    <dgm:cxn modelId="{3214B72D-EA45-3745-9172-710D716619EC}" type="presOf" srcId="{E66CEFC0-A1E9-7C4F-BBB7-EBDE6D70B3C3}" destId="{D439905A-CBEF-5543-BCFD-2BF1F9DA98DF}" srcOrd="0" destOrd="0" presId="urn:microsoft.com/office/officeart/2005/8/layout/cycle2"/>
    <dgm:cxn modelId="{CAF2F4C7-75C3-4945-9BAF-81ADB0C1FC96}" type="presOf" srcId="{7DC3083F-FCD6-3246-8746-8A5F569EF315}" destId="{FEEF2525-9334-FB43-8A97-0959804C2DBA}" srcOrd="0" destOrd="0" presId="urn:microsoft.com/office/officeart/2005/8/layout/cycle2"/>
    <dgm:cxn modelId="{6780E97F-5239-9548-B75A-2E6A7E2E8E6C}" srcId="{7DC3083F-FCD6-3246-8746-8A5F569EF315}" destId="{9FF5CFDD-CF51-8743-B09C-1B50E9D1D386}" srcOrd="2" destOrd="0" parTransId="{DAC45682-A3B8-BB44-9C0B-76C686E6ADE2}" sibTransId="{670670ED-298E-764A-AAEA-1A98D5D8D1DE}"/>
    <dgm:cxn modelId="{9D73B81E-9684-9B4C-8826-4B9DD21FA3A1}" type="presOf" srcId="{630BFED9-60B1-854B-B1A8-7DE30A1B533B}" destId="{000A6AC4-4737-0245-8AA5-323A8BF1A717}" srcOrd="1" destOrd="0" presId="urn:microsoft.com/office/officeart/2005/8/layout/cycle2"/>
    <dgm:cxn modelId="{973783B2-1395-C948-9453-1EE6CC3397C6}" type="presOf" srcId="{22006F07-DEA1-604E-BC67-0DA9D36CDDED}" destId="{591D89E9-C2B5-704C-8815-895B721D9679}" srcOrd="0" destOrd="0" presId="urn:microsoft.com/office/officeart/2005/8/layout/cycle2"/>
    <dgm:cxn modelId="{425BD1EB-E937-4947-A106-4281E49A024D}" srcId="{7DC3083F-FCD6-3246-8746-8A5F569EF315}" destId="{F6F282EC-EA91-104A-B267-391A2D4B4319}" srcOrd="5" destOrd="0" parTransId="{0A4297F9-E8C6-2A43-9B8E-DF0E63DA063E}" sibTransId="{22006F07-DEA1-604E-BC67-0DA9D36CDDED}"/>
    <dgm:cxn modelId="{563BBFA4-61A2-5D4B-8851-30E0BB7A9142}" srcId="{7DC3083F-FCD6-3246-8746-8A5F569EF315}" destId="{FD15F110-C1D1-DF47-8C86-1288CF7F5F1D}" srcOrd="3" destOrd="0" parTransId="{55F542A1-59AC-DC4C-8F1C-02E817D2FF59}" sibTransId="{E66CEFC0-A1E9-7C4F-BBB7-EBDE6D70B3C3}"/>
    <dgm:cxn modelId="{D0A30518-AD51-EC4D-8816-2C0741DE2A78}" type="presOf" srcId="{FD15F110-C1D1-DF47-8C86-1288CF7F5F1D}" destId="{A83B660F-896E-F94E-AD93-9C1B71DB7918}" srcOrd="0" destOrd="0" presId="urn:microsoft.com/office/officeart/2005/8/layout/cycle2"/>
    <dgm:cxn modelId="{6E6CDE07-72B6-4744-9615-B460B30E6A09}" type="presOf" srcId="{F6F282EC-EA91-104A-B267-391A2D4B4319}" destId="{0457DE81-5E88-8B49-A491-49713B80E05B}" srcOrd="0" destOrd="0" presId="urn:microsoft.com/office/officeart/2005/8/layout/cycle2"/>
    <dgm:cxn modelId="{9C78A41D-C041-B84C-B895-C5D60A9C0824}" type="presOf" srcId="{13A8A791-E77E-B145-B367-B5385080D785}" destId="{823CAFA4-DCC1-D943-8B5D-F84859CEA368}" srcOrd="0" destOrd="0" presId="urn:microsoft.com/office/officeart/2005/8/layout/cycle2"/>
    <dgm:cxn modelId="{18CEBF78-FA69-D045-8916-C516F26A2AC5}" type="presOf" srcId="{996DFFD7-B4B3-4A42-98ED-67B96B00245A}" destId="{BE1FD1F6-7B83-A441-9B25-8907892E0A49}" srcOrd="1" destOrd="0" presId="urn:microsoft.com/office/officeart/2005/8/layout/cycle2"/>
    <dgm:cxn modelId="{06E27273-E2A3-E146-851A-3966D62FAA33}" type="presOf" srcId="{630BFED9-60B1-854B-B1A8-7DE30A1B533B}" destId="{AF3BB695-9BD0-8A43-8919-825D0939199E}" srcOrd="0" destOrd="0" presId="urn:microsoft.com/office/officeart/2005/8/layout/cycle2"/>
    <dgm:cxn modelId="{2BDFE8C0-9BB3-2C40-8977-B7003C32F80D}" type="presOf" srcId="{9FF5CFDD-CF51-8743-B09C-1B50E9D1D386}" destId="{D7A7B92F-53D2-284F-98F6-ED596AC44D76}" srcOrd="0" destOrd="0" presId="urn:microsoft.com/office/officeart/2005/8/layout/cycle2"/>
    <dgm:cxn modelId="{413C0CF6-0727-DA43-BDDD-351FC6A2A81E}" type="presOf" srcId="{E66CEFC0-A1E9-7C4F-BBB7-EBDE6D70B3C3}" destId="{902C1427-055F-F042-BB1E-A322F93D0535}" srcOrd="1" destOrd="0" presId="urn:microsoft.com/office/officeart/2005/8/layout/cycle2"/>
    <dgm:cxn modelId="{7A53B1C4-851E-D442-AE5D-7EDC7F89C449}" type="presOf" srcId="{670670ED-298E-764A-AAEA-1A98D5D8D1DE}" destId="{FAE8E1B5-1BAC-FB4B-B821-4CD77278080A}" srcOrd="1" destOrd="0" presId="urn:microsoft.com/office/officeart/2005/8/layout/cycle2"/>
    <dgm:cxn modelId="{F28F3885-A5E0-CA48-AB6C-3A958D17C83B}" type="presOf" srcId="{670670ED-298E-764A-AAEA-1A98D5D8D1DE}" destId="{085E7E59-CA67-2045-9C7D-96CC193C8715}" srcOrd="0" destOrd="0" presId="urn:microsoft.com/office/officeart/2005/8/layout/cycle2"/>
    <dgm:cxn modelId="{4E007C3B-DCC8-6242-8B79-B1334E84BC94}" type="presOf" srcId="{4EF3FF56-6061-394F-9580-86FBADECBE8B}" destId="{2BA22209-2B7A-FE45-9C52-266A05A3BB22}" srcOrd="1" destOrd="0" presId="urn:microsoft.com/office/officeart/2005/8/layout/cycle2"/>
    <dgm:cxn modelId="{3AA231A0-4640-6A46-ACBF-E16B42B191E9}" srcId="{7DC3083F-FCD6-3246-8746-8A5F569EF315}" destId="{069E8B06-A030-594D-A5FE-8E9E04E93ADA}" srcOrd="4" destOrd="0" parTransId="{E4459FA0-FCF8-E648-BF50-98B9B72317BE}" sibTransId="{996DFFD7-B4B3-4A42-98ED-67B96B00245A}"/>
    <dgm:cxn modelId="{A0F09493-3973-5D4E-8CD8-D4D8BA150F7D}" type="presOf" srcId="{069E8B06-A030-594D-A5FE-8E9E04E93ADA}" destId="{EABC8E78-A892-1B4A-96D6-289459ADA3A2}" srcOrd="0" destOrd="0" presId="urn:microsoft.com/office/officeart/2005/8/layout/cycle2"/>
    <dgm:cxn modelId="{0699C51F-4DD0-2B48-A717-AC0647533BAB}" type="presOf" srcId="{22006F07-DEA1-604E-BC67-0DA9D36CDDED}" destId="{18B74D7D-2469-974A-ABE0-BA7FA39CCC0E}" srcOrd="1" destOrd="0" presId="urn:microsoft.com/office/officeart/2005/8/layout/cycle2"/>
    <dgm:cxn modelId="{9D3D0A2D-3364-EB48-91D7-89163524E18D}" srcId="{7DC3083F-FCD6-3246-8746-8A5F569EF315}" destId="{C182A3B0-7E2C-8443-80C2-EFBFCA05125E}" srcOrd="1" destOrd="0" parTransId="{0636F124-6EEB-C044-9160-FF2372997DE2}" sibTransId="{630BFED9-60B1-854B-B1A8-7DE30A1B533B}"/>
    <dgm:cxn modelId="{AEE04AB9-754D-5B40-9ED6-E93402A86342}" type="presOf" srcId="{4EF3FF56-6061-394F-9580-86FBADECBE8B}" destId="{575ED8EE-FA88-E84F-9EF6-0CCE20E829D0}" srcOrd="0" destOrd="0" presId="urn:microsoft.com/office/officeart/2005/8/layout/cycle2"/>
    <dgm:cxn modelId="{3354248D-E1DB-4143-84F2-0C9D449CA7BB}" type="presParOf" srcId="{FEEF2525-9334-FB43-8A97-0959804C2DBA}" destId="{823CAFA4-DCC1-D943-8B5D-F84859CEA368}" srcOrd="0" destOrd="0" presId="urn:microsoft.com/office/officeart/2005/8/layout/cycle2"/>
    <dgm:cxn modelId="{5FC43F0B-6A02-154E-A3CC-8542ED1C8358}" type="presParOf" srcId="{FEEF2525-9334-FB43-8A97-0959804C2DBA}" destId="{575ED8EE-FA88-E84F-9EF6-0CCE20E829D0}" srcOrd="1" destOrd="0" presId="urn:microsoft.com/office/officeart/2005/8/layout/cycle2"/>
    <dgm:cxn modelId="{B09FC198-6A18-3943-A683-6A9C0D1FC4B8}" type="presParOf" srcId="{575ED8EE-FA88-E84F-9EF6-0CCE20E829D0}" destId="{2BA22209-2B7A-FE45-9C52-266A05A3BB22}" srcOrd="0" destOrd="0" presId="urn:microsoft.com/office/officeart/2005/8/layout/cycle2"/>
    <dgm:cxn modelId="{6B239E2E-8F1B-6445-8860-4A4096CE78DF}" type="presParOf" srcId="{FEEF2525-9334-FB43-8A97-0959804C2DBA}" destId="{F34B1101-3FD0-0C4B-BCB0-6E93732F5E2D}" srcOrd="2" destOrd="0" presId="urn:microsoft.com/office/officeart/2005/8/layout/cycle2"/>
    <dgm:cxn modelId="{5C89CCFC-80F5-FB4A-BB7A-FDBE9187F944}" type="presParOf" srcId="{FEEF2525-9334-FB43-8A97-0959804C2DBA}" destId="{AF3BB695-9BD0-8A43-8919-825D0939199E}" srcOrd="3" destOrd="0" presId="urn:microsoft.com/office/officeart/2005/8/layout/cycle2"/>
    <dgm:cxn modelId="{919B1A2D-10BC-A546-839E-14FD4597DB92}" type="presParOf" srcId="{AF3BB695-9BD0-8A43-8919-825D0939199E}" destId="{000A6AC4-4737-0245-8AA5-323A8BF1A717}" srcOrd="0" destOrd="0" presId="urn:microsoft.com/office/officeart/2005/8/layout/cycle2"/>
    <dgm:cxn modelId="{174D81E5-7939-4C4A-99C2-008C3C29A48D}" type="presParOf" srcId="{FEEF2525-9334-FB43-8A97-0959804C2DBA}" destId="{D7A7B92F-53D2-284F-98F6-ED596AC44D76}" srcOrd="4" destOrd="0" presId="urn:microsoft.com/office/officeart/2005/8/layout/cycle2"/>
    <dgm:cxn modelId="{221C0952-F28E-0F43-B05A-7389DA3E5D86}" type="presParOf" srcId="{FEEF2525-9334-FB43-8A97-0959804C2DBA}" destId="{085E7E59-CA67-2045-9C7D-96CC193C8715}" srcOrd="5" destOrd="0" presId="urn:microsoft.com/office/officeart/2005/8/layout/cycle2"/>
    <dgm:cxn modelId="{C886AB6E-1E35-E14A-98A2-BAEF295A3FDC}" type="presParOf" srcId="{085E7E59-CA67-2045-9C7D-96CC193C8715}" destId="{FAE8E1B5-1BAC-FB4B-B821-4CD77278080A}" srcOrd="0" destOrd="0" presId="urn:microsoft.com/office/officeart/2005/8/layout/cycle2"/>
    <dgm:cxn modelId="{338EC3FB-E8EB-5D4E-BB60-05F447B45398}" type="presParOf" srcId="{FEEF2525-9334-FB43-8A97-0959804C2DBA}" destId="{A83B660F-896E-F94E-AD93-9C1B71DB7918}" srcOrd="6" destOrd="0" presId="urn:microsoft.com/office/officeart/2005/8/layout/cycle2"/>
    <dgm:cxn modelId="{AB70BFB2-0D62-6C4D-A8B5-F5FA06CC6E7B}" type="presParOf" srcId="{FEEF2525-9334-FB43-8A97-0959804C2DBA}" destId="{D439905A-CBEF-5543-BCFD-2BF1F9DA98DF}" srcOrd="7" destOrd="0" presId="urn:microsoft.com/office/officeart/2005/8/layout/cycle2"/>
    <dgm:cxn modelId="{C431FCD2-13BA-4244-818C-339617F7C1B4}" type="presParOf" srcId="{D439905A-CBEF-5543-BCFD-2BF1F9DA98DF}" destId="{902C1427-055F-F042-BB1E-A322F93D0535}" srcOrd="0" destOrd="0" presId="urn:microsoft.com/office/officeart/2005/8/layout/cycle2"/>
    <dgm:cxn modelId="{95BF7408-F13B-C440-8EB6-E8FC7DF69A51}" type="presParOf" srcId="{FEEF2525-9334-FB43-8A97-0959804C2DBA}" destId="{EABC8E78-A892-1B4A-96D6-289459ADA3A2}" srcOrd="8" destOrd="0" presId="urn:microsoft.com/office/officeart/2005/8/layout/cycle2"/>
    <dgm:cxn modelId="{8E638C4B-6F7C-524F-8493-CE2BA73B873B}" type="presParOf" srcId="{FEEF2525-9334-FB43-8A97-0959804C2DBA}" destId="{B7074D1A-A97C-2F4A-A3B8-A10F349D4F39}" srcOrd="9" destOrd="0" presId="urn:microsoft.com/office/officeart/2005/8/layout/cycle2"/>
    <dgm:cxn modelId="{81EEFB02-F2A7-594E-BC38-CB3279228F68}" type="presParOf" srcId="{B7074D1A-A97C-2F4A-A3B8-A10F349D4F39}" destId="{BE1FD1F6-7B83-A441-9B25-8907892E0A49}" srcOrd="0" destOrd="0" presId="urn:microsoft.com/office/officeart/2005/8/layout/cycle2"/>
    <dgm:cxn modelId="{AC14F0E8-2A96-684D-BFBA-F98ED9654012}" type="presParOf" srcId="{FEEF2525-9334-FB43-8A97-0959804C2DBA}" destId="{0457DE81-5E88-8B49-A491-49713B80E05B}" srcOrd="10" destOrd="0" presId="urn:microsoft.com/office/officeart/2005/8/layout/cycle2"/>
    <dgm:cxn modelId="{6B933749-9FEF-A94C-A636-6260CF0C3A3F}" type="presParOf" srcId="{FEEF2525-9334-FB43-8A97-0959804C2DBA}" destId="{591D89E9-C2B5-704C-8815-895B721D9679}" srcOrd="11" destOrd="0" presId="urn:microsoft.com/office/officeart/2005/8/layout/cycle2"/>
    <dgm:cxn modelId="{54517E82-2F5C-E64A-9CB6-8393D20185F5}" type="presParOf" srcId="{591D89E9-C2B5-704C-8815-895B721D9679}" destId="{18B74D7D-2469-974A-ABE0-BA7FA39CCC0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CAFA4-DCC1-D943-8B5D-F84859CEA368}">
      <dsp:nvSpPr>
        <dsp:cNvPr id="0" name=""/>
        <dsp:cNvSpPr/>
      </dsp:nvSpPr>
      <dsp:spPr>
        <a:xfrm>
          <a:off x="3772044" y="1813"/>
          <a:ext cx="1420398" cy="1420398"/>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Governance and Research</a:t>
          </a:r>
          <a:endParaRPr lang="en-US" sz="1300" kern="1200" dirty="0"/>
        </a:p>
      </dsp:txBody>
      <dsp:txXfrm>
        <a:off x="3980056" y="209825"/>
        <a:ext cx="1004374" cy="1004374"/>
      </dsp:txXfrm>
    </dsp:sp>
    <dsp:sp modelId="{575ED8EE-FA88-E84F-9EF6-0CCE20E829D0}">
      <dsp:nvSpPr>
        <dsp:cNvPr id="0" name=""/>
        <dsp:cNvSpPr/>
      </dsp:nvSpPr>
      <dsp:spPr>
        <a:xfrm rot="1800000">
          <a:off x="5207655" y="1000056"/>
          <a:ext cx="377309" cy="479384"/>
        </a:xfrm>
        <a:prstGeom prst="rightArrow">
          <a:avLst>
            <a:gd name="adj1" fmla="val 60000"/>
            <a:gd name="adj2" fmla="val 50000"/>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215237" y="1067635"/>
        <a:ext cx="264116" cy="287630"/>
      </dsp:txXfrm>
    </dsp:sp>
    <dsp:sp modelId="{F34B1101-3FD0-0C4B-BCB0-6E93732F5E2D}">
      <dsp:nvSpPr>
        <dsp:cNvPr id="0" name=""/>
        <dsp:cNvSpPr/>
      </dsp:nvSpPr>
      <dsp:spPr>
        <a:xfrm>
          <a:off x="5618673" y="1067964"/>
          <a:ext cx="1420398" cy="1420398"/>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Framework  design workshops</a:t>
          </a:r>
          <a:endParaRPr lang="en-US" sz="1300" kern="1200" dirty="0"/>
        </a:p>
      </dsp:txBody>
      <dsp:txXfrm>
        <a:off x="5826685" y="1275976"/>
        <a:ext cx="1004374" cy="1004374"/>
      </dsp:txXfrm>
    </dsp:sp>
    <dsp:sp modelId="{AF3BB695-9BD0-8A43-8919-825D0939199E}">
      <dsp:nvSpPr>
        <dsp:cNvPr id="0" name=""/>
        <dsp:cNvSpPr/>
      </dsp:nvSpPr>
      <dsp:spPr>
        <a:xfrm rot="5400000">
          <a:off x="6140218" y="2593945"/>
          <a:ext cx="377309" cy="479384"/>
        </a:xfrm>
        <a:prstGeom prst="rightArrow">
          <a:avLst>
            <a:gd name="adj1" fmla="val 60000"/>
            <a:gd name="adj2" fmla="val 50000"/>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196815" y="2633226"/>
        <a:ext cx="264116" cy="287630"/>
      </dsp:txXfrm>
    </dsp:sp>
    <dsp:sp modelId="{D7A7B92F-53D2-284F-98F6-ED596AC44D76}">
      <dsp:nvSpPr>
        <dsp:cNvPr id="0" name=""/>
        <dsp:cNvSpPr/>
      </dsp:nvSpPr>
      <dsp:spPr>
        <a:xfrm>
          <a:off x="5618673" y="3200268"/>
          <a:ext cx="1420398" cy="1420398"/>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Theme indicator development with councils</a:t>
          </a:r>
          <a:endParaRPr lang="en-US" sz="1300" kern="1200" dirty="0"/>
        </a:p>
      </dsp:txBody>
      <dsp:txXfrm>
        <a:off x="5826685" y="3408280"/>
        <a:ext cx="1004374" cy="1004374"/>
      </dsp:txXfrm>
    </dsp:sp>
    <dsp:sp modelId="{085E7E59-CA67-2045-9C7D-96CC193C8715}">
      <dsp:nvSpPr>
        <dsp:cNvPr id="0" name=""/>
        <dsp:cNvSpPr/>
      </dsp:nvSpPr>
      <dsp:spPr>
        <a:xfrm rot="9000000">
          <a:off x="5226151" y="4198512"/>
          <a:ext cx="377309" cy="479384"/>
        </a:xfrm>
        <a:prstGeom prst="rightArrow">
          <a:avLst>
            <a:gd name="adj1" fmla="val 60000"/>
            <a:gd name="adj2" fmla="val 50000"/>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5331762" y="4266091"/>
        <a:ext cx="264116" cy="287630"/>
      </dsp:txXfrm>
    </dsp:sp>
    <dsp:sp modelId="{A83B660F-896E-F94E-AD93-9C1B71DB7918}">
      <dsp:nvSpPr>
        <dsp:cNvPr id="0" name=""/>
        <dsp:cNvSpPr/>
      </dsp:nvSpPr>
      <dsp:spPr>
        <a:xfrm>
          <a:off x="3772044" y="4266420"/>
          <a:ext cx="1420398" cy="1420398"/>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Piloting and indicator refinement</a:t>
          </a:r>
          <a:endParaRPr lang="en-US" sz="1300" kern="1200" dirty="0"/>
        </a:p>
      </dsp:txBody>
      <dsp:txXfrm>
        <a:off x="3980056" y="4474432"/>
        <a:ext cx="1004374" cy="1004374"/>
      </dsp:txXfrm>
    </dsp:sp>
    <dsp:sp modelId="{D439905A-CBEF-5543-BCFD-2BF1F9DA98DF}">
      <dsp:nvSpPr>
        <dsp:cNvPr id="0" name=""/>
        <dsp:cNvSpPr/>
      </dsp:nvSpPr>
      <dsp:spPr>
        <a:xfrm rot="12600000">
          <a:off x="3379522" y="4209190"/>
          <a:ext cx="377309" cy="479384"/>
        </a:xfrm>
        <a:prstGeom prst="rightArrow">
          <a:avLst>
            <a:gd name="adj1" fmla="val 60000"/>
            <a:gd name="adj2" fmla="val 50000"/>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485133" y="4333365"/>
        <a:ext cx="264116" cy="287630"/>
      </dsp:txXfrm>
    </dsp:sp>
    <dsp:sp modelId="{EABC8E78-A892-1B4A-96D6-289459ADA3A2}">
      <dsp:nvSpPr>
        <dsp:cNvPr id="0" name=""/>
        <dsp:cNvSpPr/>
      </dsp:nvSpPr>
      <dsp:spPr>
        <a:xfrm>
          <a:off x="1925415" y="3200268"/>
          <a:ext cx="1420398" cy="1420398"/>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Implementing and ongoing reporting</a:t>
          </a:r>
          <a:endParaRPr lang="en-US" sz="1300" kern="1200" dirty="0"/>
        </a:p>
      </dsp:txBody>
      <dsp:txXfrm>
        <a:off x="2133427" y="3408280"/>
        <a:ext cx="1004374" cy="1004374"/>
      </dsp:txXfrm>
    </dsp:sp>
    <dsp:sp modelId="{B7074D1A-A97C-2F4A-A3B8-A10F349D4F39}">
      <dsp:nvSpPr>
        <dsp:cNvPr id="0" name=""/>
        <dsp:cNvSpPr/>
      </dsp:nvSpPr>
      <dsp:spPr>
        <a:xfrm rot="16200000">
          <a:off x="2446960" y="2615302"/>
          <a:ext cx="377309" cy="479384"/>
        </a:xfrm>
        <a:prstGeom prst="rightArrow">
          <a:avLst>
            <a:gd name="adj1" fmla="val 60000"/>
            <a:gd name="adj2" fmla="val 50000"/>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503557" y="2767776"/>
        <a:ext cx="264116" cy="287630"/>
      </dsp:txXfrm>
    </dsp:sp>
    <dsp:sp modelId="{0457DE81-5E88-8B49-A491-49713B80E05B}">
      <dsp:nvSpPr>
        <dsp:cNvPr id="0" name=""/>
        <dsp:cNvSpPr/>
      </dsp:nvSpPr>
      <dsp:spPr>
        <a:xfrm>
          <a:off x="1925415" y="1067964"/>
          <a:ext cx="1420398" cy="1420398"/>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Project evaluation</a:t>
          </a:r>
          <a:endParaRPr lang="en-US" sz="1300" kern="1200" dirty="0"/>
        </a:p>
      </dsp:txBody>
      <dsp:txXfrm>
        <a:off x="2133427" y="1275976"/>
        <a:ext cx="1004374" cy="1004374"/>
      </dsp:txXfrm>
    </dsp:sp>
    <dsp:sp modelId="{591D89E9-C2B5-704C-8815-895B721D9679}">
      <dsp:nvSpPr>
        <dsp:cNvPr id="0" name=""/>
        <dsp:cNvSpPr/>
      </dsp:nvSpPr>
      <dsp:spPr>
        <a:xfrm rot="19800000">
          <a:off x="3361026" y="1010735"/>
          <a:ext cx="377309" cy="479384"/>
        </a:xfrm>
        <a:prstGeom prst="rightArrow">
          <a:avLst>
            <a:gd name="adj1" fmla="val 60000"/>
            <a:gd name="adj2" fmla="val 50000"/>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68608" y="1134910"/>
        <a:ext cx="264116" cy="28763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0.71438</cdr:x>
      <cdr:y>0.20272</cdr:y>
    </cdr:from>
    <cdr:to>
      <cdr:x>0.79534</cdr:x>
      <cdr:y>0.25975</cdr:y>
    </cdr:to>
    <cdr:sp macro="" textlink="">
      <cdr:nvSpPr>
        <cdr:cNvPr id="2" name="TextBox 1"/>
        <cdr:cNvSpPr txBox="1"/>
      </cdr:nvSpPr>
      <cdr:spPr>
        <a:xfrm xmlns:a="http://schemas.openxmlformats.org/drawingml/2006/main">
          <a:off x="5400464" y="895957"/>
          <a:ext cx="612068" cy="2520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000" dirty="0" smtClean="0"/>
            <a:t>Event</a:t>
          </a:r>
          <a:endParaRPr lang="en-AU" sz="1000" dirty="0"/>
        </a:p>
      </cdr:txBody>
    </cdr:sp>
  </cdr:relSizeAnchor>
  <cdr:relSizeAnchor xmlns:cdr="http://schemas.openxmlformats.org/drawingml/2006/chartDrawing">
    <cdr:from>
      <cdr:x>0.60484</cdr:x>
      <cdr:y>0.35029</cdr:y>
    </cdr:from>
    <cdr:to>
      <cdr:x>0.7239</cdr:x>
      <cdr:y>0.52951</cdr:y>
    </cdr:to>
    <cdr:sp macro="" textlink="">
      <cdr:nvSpPr>
        <cdr:cNvPr id="3" name="TextBox 2"/>
        <cdr:cNvSpPr txBox="1"/>
      </cdr:nvSpPr>
      <cdr:spPr>
        <a:xfrm xmlns:a="http://schemas.openxmlformats.org/drawingml/2006/main">
          <a:off x="4572372" y="1548171"/>
          <a:ext cx="900100" cy="7920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000" dirty="0" smtClean="0"/>
            <a:t>State insurance fund threshold</a:t>
          </a:r>
          <a:endParaRPr lang="en-AU" sz="1000" dirty="0"/>
        </a:p>
      </cdr:txBody>
    </cdr:sp>
  </cdr:relSizeAnchor>
  <cdr:relSizeAnchor xmlns:cdr="http://schemas.openxmlformats.org/drawingml/2006/chartDrawing">
    <cdr:from>
      <cdr:x>0.77629</cdr:x>
      <cdr:y>0.16199</cdr:y>
    </cdr:from>
    <cdr:to>
      <cdr:x>0.79534</cdr:x>
      <cdr:y>0.21901</cdr:y>
    </cdr:to>
    <cdr:cxnSp macro="">
      <cdr:nvCxnSpPr>
        <cdr:cNvPr id="5" name="Straight Arrow Connector 4"/>
        <cdr:cNvCxnSpPr/>
      </cdr:nvCxnSpPr>
      <cdr:spPr>
        <a:xfrm xmlns:a="http://schemas.openxmlformats.org/drawingml/2006/main" flipV="1">
          <a:off x="5868516" y="715937"/>
          <a:ext cx="144016" cy="252028"/>
        </a:xfrm>
        <a:prstGeom xmlns:a="http://schemas.openxmlformats.org/drawingml/2006/main" prst="straightConnector1">
          <a:avLst/>
        </a:prstGeom>
        <a:ln xmlns:a="http://schemas.openxmlformats.org/drawingml/2006/main">
          <a:solidFill>
            <a:schemeClr val="accent3">
              <a:lumMod val="60000"/>
              <a:lumOff val="4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0.77629</cdr:x>
      <cdr:y>0.23531</cdr:y>
    </cdr:from>
    <cdr:to>
      <cdr:x>0.86678</cdr:x>
      <cdr:y>0.23531</cdr:y>
    </cdr:to>
    <cdr:cxnSp macro="">
      <cdr:nvCxnSpPr>
        <cdr:cNvPr id="7" name="Straight Arrow Connector 6"/>
        <cdr:cNvCxnSpPr/>
      </cdr:nvCxnSpPr>
      <cdr:spPr>
        <a:xfrm xmlns:a="http://schemas.openxmlformats.org/drawingml/2006/main">
          <a:off x="5868516" y="1039973"/>
          <a:ext cx="684076" cy="0"/>
        </a:xfrm>
        <a:prstGeom xmlns:a="http://schemas.openxmlformats.org/drawingml/2006/main" prst="straightConnector1">
          <a:avLst/>
        </a:prstGeom>
        <a:ln xmlns:a="http://schemas.openxmlformats.org/drawingml/2006/main">
          <a:solidFill>
            <a:schemeClr val="accent3">
              <a:lumMod val="60000"/>
              <a:lumOff val="4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0.69295</cdr:x>
      <cdr:y>0.41708</cdr:y>
    </cdr:from>
    <cdr:to>
      <cdr:x>0.74534</cdr:x>
      <cdr:y>0.42522</cdr:y>
    </cdr:to>
    <cdr:cxnSp macro="">
      <cdr:nvCxnSpPr>
        <cdr:cNvPr id="10" name="Straight Arrow Connector 9"/>
        <cdr:cNvCxnSpPr/>
      </cdr:nvCxnSpPr>
      <cdr:spPr>
        <a:xfrm xmlns:a="http://schemas.openxmlformats.org/drawingml/2006/main" flipV="1">
          <a:off x="5238449" y="1843355"/>
          <a:ext cx="396052" cy="35976"/>
        </a:xfrm>
        <a:prstGeom xmlns:a="http://schemas.openxmlformats.org/drawingml/2006/main" prst="straightConnector1">
          <a:avLst/>
        </a:prstGeom>
        <a:ln xmlns:a="http://schemas.openxmlformats.org/drawingml/2006/main">
          <a:solidFill>
            <a:schemeClr val="accent3">
              <a:lumMod val="60000"/>
              <a:lumOff val="4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0.65723</cdr:x>
      <cdr:y>0.49536</cdr:y>
    </cdr:from>
    <cdr:to>
      <cdr:x>0.68104</cdr:x>
      <cdr:y>0.6257</cdr:y>
    </cdr:to>
    <cdr:cxnSp macro="">
      <cdr:nvCxnSpPr>
        <cdr:cNvPr id="12" name="Straight Arrow Connector 11"/>
        <cdr:cNvCxnSpPr/>
      </cdr:nvCxnSpPr>
      <cdr:spPr>
        <a:xfrm xmlns:a="http://schemas.openxmlformats.org/drawingml/2006/main">
          <a:off x="4968416" y="2189295"/>
          <a:ext cx="179996" cy="576056"/>
        </a:xfrm>
        <a:prstGeom xmlns:a="http://schemas.openxmlformats.org/drawingml/2006/main" prst="straightConnector1">
          <a:avLst/>
        </a:prstGeom>
        <a:ln xmlns:a="http://schemas.openxmlformats.org/drawingml/2006/main">
          <a:solidFill>
            <a:schemeClr val="accent3">
              <a:lumMod val="60000"/>
              <a:lumOff val="4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7" cy="496491"/>
          </a:xfrm>
          <a:prstGeom prst="rect">
            <a:avLst/>
          </a:prstGeom>
        </p:spPr>
        <p:txBody>
          <a:bodyPr vert="horz" lIns="91458" tIns="45729" rIns="91458" bIns="45729" rtlCol="0"/>
          <a:lstStyle>
            <a:lvl1pPr algn="l">
              <a:defRPr sz="1200"/>
            </a:lvl1pPr>
          </a:lstStyle>
          <a:p>
            <a:endParaRPr lang="en-US"/>
          </a:p>
        </p:txBody>
      </p:sp>
      <p:sp>
        <p:nvSpPr>
          <p:cNvPr id="3" name="Date Placeholder 2"/>
          <p:cNvSpPr>
            <a:spLocks noGrp="1"/>
          </p:cNvSpPr>
          <p:nvPr>
            <p:ph type="dt" sz="quarter" idx="1"/>
          </p:nvPr>
        </p:nvSpPr>
        <p:spPr>
          <a:xfrm>
            <a:off x="3851343" y="0"/>
            <a:ext cx="2946347" cy="496491"/>
          </a:xfrm>
          <a:prstGeom prst="rect">
            <a:avLst/>
          </a:prstGeom>
        </p:spPr>
        <p:txBody>
          <a:bodyPr vert="horz" lIns="91458" tIns="45729" rIns="91458" bIns="45729" rtlCol="0"/>
          <a:lstStyle>
            <a:lvl1pPr algn="r">
              <a:defRPr sz="1200"/>
            </a:lvl1pPr>
          </a:lstStyle>
          <a:p>
            <a:fld id="{D2512AEC-7DEA-F640-90E4-DADE6B221A5B}" type="datetimeFigureOut">
              <a:rPr lang="en-US" smtClean="0"/>
              <a:t>3/16/2017</a:t>
            </a:fld>
            <a:endParaRPr lang="en-US"/>
          </a:p>
        </p:txBody>
      </p:sp>
      <p:sp>
        <p:nvSpPr>
          <p:cNvPr id="4" name="Footer Placeholder 3"/>
          <p:cNvSpPr>
            <a:spLocks noGrp="1"/>
          </p:cNvSpPr>
          <p:nvPr>
            <p:ph type="ftr" sz="quarter" idx="2"/>
          </p:nvPr>
        </p:nvSpPr>
        <p:spPr>
          <a:xfrm>
            <a:off x="1" y="9431599"/>
            <a:ext cx="2946347" cy="496491"/>
          </a:xfrm>
          <a:prstGeom prst="rect">
            <a:avLst/>
          </a:prstGeom>
        </p:spPr>
        <p:txBody>
          <a:bodyPr vert="horz" lIns="91458" tIns="45729" rIns="91458" bIns="45729" rtlCol="0" anchor="b"/>
          <a:lstStyle>
            <a:lvl1pPr algn="l">
              <a:defRPr sz="1200"/>
            </a:lvl1pPr>
          </a:lstStyle>
          <a:p>
            <a:endParaRPr lang="en-US"/>
          </a:p>
        </p:txBody>
      </p:sp>
      <p:sp>
        <p:nvSpPr>
          <p:cNvPr id="5" name="Slide Number Placeholder 4"/>
          <p:cNvSpPr>
            <a:spLocks noGrp="1"/>
          </p:cNvSpPr>
          <p:nvPr>
            <p:ph type="sldNum" sz="quarter" idx="3"/>
          </p:nvPr>
        </p:nvSpPr>
        <p:spPr>
          <a:xfrm>
            <a:off x="3851343" y="9431599"/>
            <a:ext cx="2946347" cy="496491"/>
          </a:xfrm>
          <a:prstGeom prst="rect">
            <a:avLst/>
          </a:prstGeom>
        </p:spPr>
        <p:txBody>
          <a:bodyPr vert="horz" lIns="91458" tIns="45729" rIns="91458" bIns="45729" rtlCol="0" anchor="b"/>
          <a:lstStyle>
            <a:lvl1pPr algn="r">
              <a:defRPr sz="1200"/>
            </a:lvl1pPr>
          </a:lstStyle>
          <a:p>
            <a:fld id="{FEFDA244-390F-A74E-9948-3B34E95CAF01}" type="slidenum">
              <a:rPr lang="en-US" smtClean="0"/>
              <a:t>‹#›</a:t>
            </a:fld>
            <a:endParaRPr lang="en-US"/>
          </a:p>
        </p:txBody>
      </p:sp>
    </p:spTree>
    <p:extLst>
      <p:ext uri="{BB962C8B-B14F-4D97-AF65-F5344CB8AC3E}">
        <p14:creationId xmlns:p14="http://schemas.microsoft.com/office/powerpoint/2010/main" val="42458811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7" cy="496491"/>
          </a:xfrm>
          <a:prstGeom prst="rect">
            <a:avLst/>
          </a:prstGeom>
        </p:spPr>
        <p:txBody>
          <a:bodyPr vert="horz" lIns="91458" tIns="45729" rIns="91458" bIns="45729" rtlCol="0"/>
          <a:lstStyle>
            <a:lvl1pPr algn="l">
              <a:defRPr sz="1200"/>
            </a:lvl1pPr>
          </a:lstStyle>
          <a:p>
            <a:endParaRPr lang="en-AU"/>
          </a:p>
        </p:txBody>
      </p:sp>
      <p:sp>
        <p:nvSpPr>
          <p:cNvPr id="3" name="Date Placeholder 2"/>
          <p:cNvSpPr>
            <a:spLocks noGrp="1"/>
          </p:cNvSpPr>
          <p:nvPr>
            <p:ph type="dt" idx="1"/>
          </p:nvPr>
        </p:nvSpPr>
        <p:spPr>
          <a:xfrm>
            <a:off x="3851343" y="0"/>
            <a:ext cx="2946347" cy="496491"/>
          </a:xfrm>
          <a:prstGeom prst="rect">
            <a:avLst/>
          </a:prstGeom>
        </p:spPr>
        <p:txBody>
          <a:bodyPr vert="horz" lIns="91458" tIns="45729" rIns="91458" bIns="45729" rtlCol="0"/>
          <a:lstStyle>
            <a:lvl1pPr algn="r">
              <a:defRPr sz="1200"/>
            </a:lvl1pPr>
          </a:lstStyle>
          <a:p>
            <a:fld id="{1DFC61AE-8A22-4E9E-93C2-1C795632967F}" type="datetimeFigureOut">
              <a:rPr lang="en-AU" smtClean="0"/>
              <a:t>16/03/2017</a:t>
            </a:fld>
            <a:endParaRPr lang="en-AU"/>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58" tIns="45729" rIns="91458" bIns="45729" rtlCol="0" anchor="ctr"/>
          <a:lstStyle/>
          <a:p>
            <a:endParaRPr lang="en-AU"/>
          </a:p>
        </p:txBody>
      </p:sp>
      <p:sp>
        <p:nvSpPr>
          <p:cNvPr id="5" name="Notes Placeholder 4"/>
          <p:cNvSpPr>
            <a:spLocks noGrp="1"/>
          </p:cNvSpPr>
          <p:nvPr>
            <p:ph type="body" sz="quarter" idx="3"/>
          </p:nvPr>
        </p:nvSpPr>
        <p:spPr>
          <a:xfrm>
            <a:off x="679927" y="4716662"/>
            <a:ext cx="5439410" cy="4468416"/>
          </a:xfrm>
          <a:prstGeom prst="rect">
            <a:avLst/>
          </a:prstGeom>
        </p:spPr>
        <p:txBody>
          <a:bodyPr vert="horz" lIns="91458" tIns="45729" rIns="91458" bIns="457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431599"/>
            <a:ext cx="2946347" cy="496491"/>
          </a:xfrm>
          <a:prstGeom prst="rect">
            <a:avLst/>
          </a:prstGeom>
        </p:spPr>
        <p:txBody>
          <a:bodyPr vert="horz" lIns="91458" tIns="45729" rIns="91458" bIns="45729" rtlCol="0" anchor="b"/>
          <a:lstStyle>
            <a:lvl1pPr algn="l">
              <a:defRPr sz="1200"/>
            </a:lvl1pPr>
          </a:lstStyle>
          <a:p>
            <a:endParaRPr lang="en-AU"/>
          </a:p>
        </p:txBody>
      </p:sp>
      <p:sp>
        <p:nvSpPr>
          <p:cNvPr id="7" name="Slide Number Placeholder 6"/>
          <p:cNvSpPr>
            <a:spLocks noGrp="1"/>
          </p:cNvSpPr>
          <p:nvPr>
            <p:ph type="sldNum" sz="quarter" idx="5"/>
          </p:nvPr>
        </p:nvSpPr>
        <p:spPr>
          <a:xfrm>
            <a:off x="3851343" y="9431599"/>
            <a:ext cx="2946347" cy="496491"/>
          </a:xfrm>
          <a:prstGeom prst="rect">
            <a:avLst/>
          </a:prstGeom>
        </p:spPr>
        <p:txBody>
          <a:bodyPr vert="horz" lIns="91458" tIns="45729" rIns="91458" bIns="45729" rtlCol="0" anchor="b"/>
          <a:lstStyle>
            <a:lvl1pPr algn="r">
              <a:defRPr sz="1200"/>
            </a:lvl1pPr>
          </a:lstStyle>
          <a:p>
            <a:fld id="{9E01A949-2F66-400A-9199-7A0B4BF02058}" type="slidenum">
              <a:rPr lang="en-AU" smtClean="0"/>
              <a:t>‹#›</a:t>
            </a:fld>
            <a:endParaRPr lang="en-AU"/>
          </a:p>
        </p:txBody>
      </p:sp>
    </p:spTree>
    <p:extLst>
      <p:ext uri="{BB962C8B-B14F-4D97-AF65-F5344CB8AC3E}">
        <p14:creationId xmlns:p14="http://schemas.microsoft.com/office/powerpoint/2010/main" val="28058263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5"/>
            <a:endParaRPr lang="en-US" dirty="0"/>
          </a:p>
        </p:txBody>
      </p:sp>
      <p:sp>
        <p:nvSpPr>
          <p:cNvPr id="4" name="Slide Number Placeholder 3"/>
          <p:cNvSpPr>
            <a:spLocks noGrp="1"/>
          </p:cNvSpPr>
          <p:nvPr>
            <p:ph type="sldNum" sz="quarter" idx="10"/>
          </p:nvPr>
        </p:nvSpPr>
        <p:spPr/>
        <p:txBody>
          <a:bodyPr/>
          <a:lstStyle/>
          <a:p>
            <a:fld id="{035EEB1B-86FE-1746-AFF6-AF94E8B46198}" type="slidenum">
              <a:rPr lang="en-US" smtClean="0"/>
              <a:t>1</a:t>
            </a:fld>
            <a:endParaRPr lang="en-US"/>
          </a:p>
        </p:txBody>
      </p:sp>
    </p:spTree>
    <p:extLst>
      <p:ext uri="{BB962C8B-B14F-4D97-AF65-F5344CB8AC3E}">
        <p14:creationId xmlns:p14="http://schemas.microsoft.com/office/powerpoint/2010/main" val="296227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Principles</a:t>
            </a:r>
            <a:r>
              <a:rPr lang="en-US" baseline="0" dirty="0" smtClean="0"/>
              <a:t> that informed the choice of indicators. (developed overtime through workshops)</a:t>
            </a:r>
            <a:endParaRPr lang="en-US" dirty="0" smtClean="0"/>
          </a:p>
          <a:p>
            <a:endParaRPr lang="en-AU" dirty="0"/>
          </a:p>
        </p:txBody>
      </p:sp>
      <p:sp>
        <p:nvSpPr>
          <p:cNvPr id="4" name="Slide Number Placeholder 3"/>
          <p:cNvSpPr>
            <a:spLocks noGrp="1"/>
          </p:cNvSpPr>
          <p:nvPr>
            <p:ph type="sldNum" sz="quarter" idx="10"/>
          </p:nvPr>
        </p:nvSpPr>
        <p:spPr/>
        <p:txBody>
          <a:bodyPr/>
          <a:lstStyle/>
          <a:p>
            <a:fld id="{035EEB1B-86FE-1746-AFF6-AF94E8B46198}" type="slidenum">
              <a:rPr lang="en-US" smtClean="0"/>
              <a:t>10</a:t>
            </a:fld>
            <a:endParaRPr lang="en-US"/>
          </a:p>
        </p:txBody>
      </p:sp>
    </p:spTree>
    <p:extLst>
      <p:ext uri="{BB962C8B-B14F-4D97-AF65-F5344CB8AC3E}">
        <p14:creationId xmlns:p14="http://schemas.microsoft.com/office/powerpoint/2010/main" val="1585862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5EEB1B-86FE-1746-AFF6-AF94E8B46198}" type="slidenum">
              <a:rPr lang="en-US" smtClean="0"/>
              <a:t>11</a:t>
            </a:fld>
            <a:endParaRPr lang="en-US"/>
          </a:p>
        </p:txBody>
      </p:sp>
    </p:spTree>
    <p:extLst>
      <p:ext uri="{BB962C8B-B14F-4D97-AF65-F5344CB8AC3E}">
        <p14:creationId xmlns:p14="http://schemas.microsoft.com/office/powerpoint/2010/main" val="1244555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AU" dirty="0"/>
          </a:p>
        </p:txBody>
      </p:sp>
      <p:sp>
        <p:nvSpPr>
          <p:cNvPr id="4" name="Slide Number Placeholder 3"/>
          <p:cNvSpPr>
            <a:spLocks noGrp="1"/>
          </p:cNvSpPr>
          <p:nvPr>
            <p:ph type="sldNum" sz="quarter" idx="10"/>
          </p:nvPr>
        </p:nvSpPr>
        <p:spPr/>
        <p:txBody>
          <a:bodyPr/>
          <a:lstStyle/>
          <a:p>
            <a:fld id="{035EEB1B-86FE-1746-AFF6-AF94E8B4619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585862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5EEB1B-86FE-1746-AFF6-AF94E8B46198}" type="slidenum">
              <a:rPr lang="en-US" smtClean="0"/>
              <a:t>13</a:t>
            </a:fld>
            <a:endParaRPr lang="en-US"/>
          </a:p>
        </p:txBody>
      </p:sp>
    </p:spTree>
    <p:extLst>
      <p:ext uri="{BB962C8B-B14F-4D97-AF65-F5344CB8AC3E}">
        <p14:creationId xmlns:p14="http://schemas.microsoft.com/office/powerpoint/2010/main" val="1244555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AU" dirty="0"/>
          </a:p>
        </p:txBody>
      </p:sp>
      <p:sp>
        <p:nvSpPr>
          <p:cNvPr id="4" name="Slide Number Placeholder 3"/>
          <p:cNvSpPr>
            <a:spLocks noGrp="1"/>
          </p:cNvSpPr>
          <p:nvPr>
            <p:ph type="sldNum" sz="quarter" idx="10"/>
          </p:nvPr>
        </p:nvSpPr>
        <p:spPr/>
        <p:txBody>
          <a:bodyPr/>
          <a:lstStyle/>
          <a:p>
            <a:fld id="{035EEB1B-86FE-1746-AFF6-AF94E8B4619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85862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91">
              <a:defRPr/>
            </a:pPr>
            <a:r>
              <a:rPr lang="en-US" dirty="0" smtClean="0"/>
              <a:t>Invest</a:t>
            </a:r>
            <a:r>
              <a:rPr lang="en-US" baseline="0" dirty="0" smtClean="0"/>
              <a:t> in resourcing this data collection and embedding the framework so we have meaningful stories to tell and a strong case to put forward to upper management and State / Fed Govt</a:t>
            </a:r>
          </a:p>
          <a:p>
            <a:pPr defTabSz="457291">
              <a:defRPr/>
            </a:pPr>
            <a:r>
              <a:rPr lang="en-US" baseline="0" dirty="0" smtClean="0"/>
              <a:t>Identifying where councils are absorbing more costs and why.</a:t>
            </a:r>
          </a:p>
          <a:p>
            <a:pPr defTabSz="457291">
              <a:defRPr/>
            </a:pPr>
            <a:endParaRPr lang="en-US" baseline="0" dirty="0" smtClean="0"/>
          </a:p>
          <a:p>
            <a:pPr defTabSz="457291">
              <a:defRPr/>
            </a:pPr>
            <a:r>
              <a:rPr lang="en-US" baseline="0" dirty="0" smtClean="0"/>
              <a:t>Setting service levels.</a:t>
            </a:r>
          </a:p>
          <a:p>
            <a:pPr defTabSz="457291">
              <a:defRPr/>
            </a:pPr>
            <a:endParaRPr lang="en-US" baseline="0" dirty="0" smtClean="0"/>
          </a:p>
          <a:p>
            <a:pPr defTabSz="457291">
              <a:defRPr/>
            </a:pPr>
            <a:r>
              <a:rPr lang="en-US" baseline="0" dirty="0" smtClean="0"/>
              <a:t>Divesting to other departments.</a:t>
            </a:r>
            <a:endParaRPr lang="en-AU" dirty="0" smtClean="0"/>
          </a:p>
        </p:txBody>
      </p:sp>
      <p:sp>
        <p:nvSpPr>
          <p:cNvPr id="4" name="Slide Number Placeholder 3"/>
          <p:cNvSpPr>
            <a:spLocks noGrp="1"/>
          </p:cNvSpPr>
          <p:nvPr>
            <p:ph type="sldNum" sz="quarter" idx="10"/>
          </p:nvPr>
        </p:nvSpPr>
        <p:spPr/>
        <p:txBody>
          <a:bodyPr/>
          <a:lstStyle/>
          <a:p>
            <a:fld id="{035EEB1B-86FE-1746-AFF6-AF94E8B4619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44555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69" indent="-342969">
              <a:buFont typeface="Arial"/>
              <a:buChar char="•"/>
            </a:pPr>
            <a:r>
              <a:rPr lang="en-US" dirty="0" smtClean="0"/>
              <a:t>Pervasive impacts have built up gradually across our operations.</a:t>
            </a:r>
          </a:p>
          <a:p>
            <a:pPr marL="342969" indent="-342969">
              <a:buFont typeface="Arial"/>
              <a:buChar char="•"/>
            </a:pPr>
            <a:r>
              <a:rPr lang="en-US" dirty="0" smtClean="0"/>
              <a:t>Local government decision makers are responding </a:t>
            </a:r>
            <a:r>
              <a:rPr lang="en-US" i="1" dirty="0" smtClean="0"/>
              <a:t>every</a:t>
            </a:r>
            <a:r>
              <a:rPr lang="en-US" dirty="0" smtClean="0"/>
              <a:t>day</a:t>
            </a:r>
            <a:r>
              <a:rPr lang="en-US" i="1" dirty="0" smtClean="0"/>
              <a:t>.</a:t>
            </a:r>
          </a:p>
          <a:p>
            <a:pPr marL="342969" indent="-342969">
              <a:buFont typeface="Arial"/>
              <a:buChar char="•"/>
            </a:pPr>
            <a:r>
              <a:rPr lang="en-US" dirty="0" smtClean="0"/>
              <a:t>It has been challenging to frame the problem and define a response.</a:t>
            </a:r>
          </a:p>
          <a:p>
            <a:endParaRPr lang="en-US" dirty="0"/>
          </a:p>
          <a:p>
            <a:r>
              <a:rPr lang="en-US" dirty="0"/>
              <a:t>It doesn’t even tell half the story of why adaptation is so challenging. To start with, the decision cycle is actually only embedded in a much wider context, where we now know how much framing influences how we even </a:t>
            </a:r>
            <a:r>
              <a:rPr lang="en-US" dirty="0" err="1"/>
              <a:t>conceptualise</a:t>
            </a:r>
            <a:r>
              <a:rPr lang="en-US" dirty="0"/>
              <a:t> the adaptation task at hand. What scoping and resources actually contribute to the range of options, noting that there can also be long lead times before we even reach the decision cycle point? And for some large infrastructure projects, that can run into decades. Think of drainage and housing infrastructure. And a whole range of external influences come to bear on the decision process and risk perceptions – how much is the risk? What’s in it for me? Special interest groups, various levels of government, regulations, and not least, </a:t>
            </a:r>
            <a:r>
              <a:rPr lang="en-US" b="1" dirty="0"/>
              <a:t>funding</a:t>
            </a:r>
            <a:r>
              <a:rPr lang="en-US" dirty="0"/>
              <a:t>. </a:t>
            </a:r>
          </a:p>
          <a:p>
            <a:r>
              <a:rPr lang="en-US" dirty="0" smtClean="0"/>
              <a:t>Lags </a:t>
            </a:r>
            <a:r>
              <a:rPr lang="en-US" dirty="0"/>
              <a:t>in the consequence time can range from anywhere between a few years to many decades, even a century when you consider large scale infrastructure. </a:t>
            </a:r>
          </a:p>
          <a:p>
            <a:endParaRPr lang="en-US" dirty="0"/>
          </a:p>
        </p:txBody>
      </p:sp>
      <p:sp>
        <p:nvSpPr>
          <p:cNvPr id="4" name="Slide Number Placeholder 3"/>
          <p:cNvSpPr>
            <a:spLocks noGrp="1"/>
          </p:cNvSpPr>
          <p:nvPr>
            <p:ph type="sldNum" sz="quarter" idx="10"/>
          </p:nvPr>
        </p:nvSpPr>
        <p:spPr/>
        <p:txBody>
          <a:bodyPr/>
          <a:lstStyle/>
          <a:p>
            <a:fld id="{035EEB1B-86FE-1746-AFF6-AF94E8B46198}" type="slidenum">
              <a:rPr lang="en-US" smtClean="0"/>
              <a:t>16</a:t>
            </a:fld>
            <a:endParaRPr lang="en-US"/>
          </a:p>
        </p:txBody>
      </p:sp>
    </p:spTree>
    <p:extLst>
      <p:ext uri="{BB962C8B-B14F-4D97-AF65-F5344CB8AC3E}">
        <p14:creationId xmlns:p14="http://schemas.microsoft.com/office/powerpoint/2010/main" val="1585862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Example of what long term trending could tell us</a:t>
            </a:r>
            <a:r>
              <a:rPr lang="en-AU" baseline="0" dirty="0" smtClean="0"/>
              <a:t> in the future.</a:t>
            </a:r>
            <a:endParaRPr lang="en-AU" dirty="0"/>
          </a:p>
        </p:txBody>
      </p:sp>
      <p:sp>
        <p:nvSpPr>
          <p:cNvPr id="4" name="Slide Number Placeholder 3"/>
          <p:cNvSpPr>
            <a:spLocks noGrp="1"/>
          </p:cNvSpPr>
          <p:nvPr>
            <p:ph type="sldNum" sz="quarter" idx="10"/>
          </p:nvPr>
        </p:nvSpPr>
        <p:spPr/>
        <p:txBody>
          <a:bodyPr/>
          <a:lstStyle/>
          <a:p>
            <a:fld id="{035EEB1B-86FE-1746-AFF6-AF94E8B4619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585862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is often a barrier in engaging staff on climate change adaptation because it can be perceived as an abstract concept that will happen sometime in the future, or perceived as being ‘someone else’s problem’. Evaluating and reporting on the indicators in this framework will encourage staff to shift their thinking away from the short term and doing what we’ve always done, towards evaluating how the decisions they make today will affect all of our collective futures, and can improve our resilience overtime.</a:t>
            </a:r>
          </a:p>
          <a:p>
            <a:r>
              <a:rPr lang="en-AU" dirty="0"/>
              <a:t/>
            </a:r>
            <a:br>
              <a:rPr lang="en-AU" dirty="0"/>
            </a:br>
            <a:r>
              <a:rPr lang="en-AU" dirty="0"/>
              <a:t>Indicators can build an evidence base of the impacts and how well we are addressing them over time. In the normal routine of day-to-day decision-making there isn’t often a chance to step back and reflect on what is and isn’t working. This framework intends to act as a feedback mechanism to raise the level of organisational awareness and instil organisational learning and improvement that will push us in the right direction.</a:t>
            </a:r>
            <a:r>
              <a:rPr lang="en-AU" dirty="0" smtClean="0">
                <a:effectLst/>
              </a:rPr>
              <a:t> </a:t>
            </a:r>
            <a:endParaRPr lang="en-AU" dirty="0" smtClean="0"/>
          </a:p>
          <a:p>
            <a:endParaRPr lang="en-AU" dirty="0"/>
          </a:p>
        </p:txBody>
      </p:sp>
      <p:sp>
        <p:nvSpPr>
          <p:cNvPr id="4" name="Slide Number Placeholder 3"/>
          <p:cNvSpPr>
            <a:spLocks noGrp="1"/>
          </p:cNvSpPr>
          <p:nvPr>
            <p:ph type="sldNum" sz="quarter" idx="10"/>
          </p:nvPr>
        </p:nvSpPr>
        <p:spPr/>
        <p:txBody>
          <a:bodyPr/>
          <a:lstStyle/>
          <a:p>
            <a:fld id="{035EEB1B-86FE-1746-AFF6-AF94E8B46198}" type="slidenum">
              <a:rPr lang="en-US" smtClean="0"/>
              <a:t>18</a:t>
            </a:fld>
            <a:endParaRPr lang="en-US"/>
          </a:p>
        </p:txBody>
      </p:sp>
    </p:spTree>
    <p:extLst>
      <p:ext uri="{BB962C8B-B14F-4D97-AF65-F5344CB8AC3E}">
        <p14:creationId xmlns:p14="http://schemas.microsoft.com/office/powerpoint/2010/main" val="158586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dirty="0" smtClean="0"/>
              <a:t>Purpose </a:t>
            </a:r>
            <a:r>
              <a:rPr lang="en-US" sz="1100" dirty="0" smtClean="0"/>
              <a:t>of M &amp; E is closely related</a:t>
            </a:r>
            <a:r>
              <a:rPr lang="en-US" sz="1100" baseline="0" dirty="0" smtClean="0"/>
              <a:t> to your objectives:</a:t>
            </a:r>
            <a:endParaRPr lang="en-US" sz="1100" dirty="0" smtClean="0"/>
          </a:p>
          <a:p>
            <a:r>
              <a:rPr lang="en-US" sz="1100" dirty="0" smtClean="0"/>
              <a:t>Why you do something</a:t>
            </a:r>
            <a:r>
              <a:rPr lang="en-US" sz="1100" baseline="0" dirty="0" smtClean="0"/>
              <a:t> is likely to inform what you want to achieve.</a:t>
            </a:r>
          </a:p>
          <a:p>
            <a:endParaRPr lang="en-US" sz="1100" baseline="0" dirty="0" smtClean="0"/>
          </a:p>
          <a:p>
            <a:r>
              <a:rPr lang="en-US" sz="1100" baseline="0" dirty="0" smtClean="0"/>
              <a:t>UKCIP list common reasons and state that some of these reasons may be complementary or conflicting but that understanding the synergies and tensions early on helps in developing a balanced and effective approach to M &amp; E. </a:t>
            </a:r>
          </a:p>
          <a:p>
            <a:endParaRPr lang="en-US" sz="1100" baseline="0" dirty="0" smtClean="0"/>
          </a:p>
          <a:p>
            <a:pPr lvl="0"/>
            <a:r>
              <a:rPr lang="en-US" sz="1100" dirty="0" smtClean="0"/>
              <a:t>To evaluate effectiveness: this requires objectives</a:t>
            </a:r>
            <a:r>
              <a:rPr lang="en-US" sz="1100" baseline="0" dirty="0" smtClean="0"/>
              <a:t> (outputs and outcomes) are specified at the start. Still learning what is effective in CCA.</a:t>
            </a:r>
            <a:endParaRPr lang="en-AU" sz="1100" dirty="0" smtClean="0"/>
          </a:p>
          <a:p>
            <a:pPr lvl="0"/>
            <a:r>
              <a:rPr lang="en-US" sz="1100" dirty="0" smtClean="0"/>
              <a:t>To assess efficiency: measuring costs benefits and risks and timeliness of actions (</a:t>
            </a:r>
            <a:r>
              <a:rPr lang="en-US" sz="1100" dirty="0" err="1" smtClean="0"/>
              <a:t>ie</a:t>
            </a:r>
            <a:r>
              <a:rPr lang="en-US" sz="1100" dirty="0" smtClean="0"/>
              <a:t>.</a:t>
            </a:r>
            <a:r>
              <a:rPr lang="en-US" sz="1100" baseline="0" dirty="0" smtClean="0"/>
              <a:t> Economic evaluations CBA)</a:t>
            </a:r>
            <a:endParaRPr lang="en-AU" sz="1100" dirty="0" smtClean="0"/>
          </a:p>
          <a:p>
            <a:pPr lvl="0"/>
            <a:r>
              <a:rPr lang="en-US" sz="1100" dirty="0" smtClean="0"/>
              <a:t>To understand equity: </a:t>
            </a:r>
            <a:r>
              <a:rPr lang="en-US" sz="1100" dirty="0" smtClean="0"/>
              <a:t>relates</a:t>
            </a:r>
            <a:r>
              <a:rPr lang="en-US" sz="1100" baseline="0" dirty="0" smtClean="0"/>
              <a:t> </a:t>
            </a:r>
            <a:r>
              <a:rPr lang="en-US" sz="1100" baseline="0" dirty="0" smtClean="0"/>
              <a:t>to equity and justice and uneven impacts of CC, effects of actions of different people and their ability to engage </a:t>
            </a:r>
            <a:r>
              <a:rPr lang="en-US" sz="1100" baseline="0" dirty="0" err="1" smtClean="0"/>
              <a:t>etc</a:t>
            </a:r>
            <a:endParaRPr lang="en-AU" sz="1100" dirty="0" smtClean="0"/>
          </a:p>
          <a:p>
            <a:pPr lvl="0"/>
            <a:r>
              <a:rPr lang="en-US" sz="1100" dirty="0" smtClean="0"/>
              <a:t>To provide accountability: </a:t>
            </a:r>
            <a:r>
              <a:rPr lang="en-US" sz="1100" dirty="0" smtClean="0"/>
              <a:t>contractual</a:t>
            </a:r>
            <a:r>
              <a:rPr lang="en-US" sz="1100" baseline="0" dirty="0" smtClean="0"/>
              <a:t> </a:t>
            </a:r>
            <a:r>
              <a:rPr lang="en-US" sz="1100" baseline="0" dirty="0" smtClean="0"/>
              <a:t>or procedural </a:t>
            </a:r>
            <a:r>
              <a:rPr lang="en-US" sz="1100" baseline="0" dirty="0" smtClean="0"/>
              <a:t>requirements, </a:t>
            </a:r>
            <a:r>
              <a:rPr lang="en-US" sz="1100" baseline="0" dirty="0" smtClean="0"/>
              <a:t>ensure commitments, expectations and standards are met. (may overlap with other purposes </a:t>
            </a:r>
            <a:r>
              <a:rPr lang="en-US" sz="1100" baseline="0" dirty="0" err="1" smtClean="0"/>
              <a:t>ie</a:t>
            </a:r>
            <a:r>
              <a:rPr lang="en-US" sz="1100" baseline="0" dirty="0" smtClean="0"/>
              <a:t>. Efficiency and effectiveness</a:t>
            </a:r>
            <a:endParaRPr lang="en-AU" sz="1100" dirty="0" smtClean="0"/>
          </a:p>
          <a:p>
            <a:pPr lvl="0"/>
            <a:r>
              <a:rPr lang="en-US" sz="1100" dirty="0" smtClean="0"/>
              <a:t>To assess outcomes: this can be difficult,</a:t>
            </a:r>
            <a:r>
              <a:rPr lang="en-US" sz="1100" baseline="0" dirty="0" smtClean="0"/>
              <a:t> attribution of outcomes with interventions, timeframes </a:t>
            </a:r>
            <a:r>
              <a:rPr lang="en-US" sz="1100" baseline="0" dirty="0" err="1" smtClean="0"/>
              <a:t>etc</a:t>
            </a:r>
            <a:r>
              <a:rPr lang="en-US" sz="1100" baseline="0" dirty="0" smtClean="0"/>
              <a:t>, success can relate to avoiding negative outcomes (</a:t>
            </a:r>
            <a:r>
              <a:rPr lang="en-US" sz="1100" baseline="0" dirty="0" err="1" smtClean="0"/>
              <a:t>ie</a:t>
            </a:r>
            <a:r>
              <a:rPr lang="en-US" sz="1100" baseline="0" dirty="0" smtClean="0"/>
              <a:t>. Considered as summative evaluation)</a:t>
            </a:r>
            <a:endParaRPr lang="en-AU" sz="1100" dirty="0" smtClean="0"/>
          </a:p>
          <a:p>
            <a:pPr lvl="0"/>
            <a:r>
              <a:rPr lang="en-US" sz="1100" dirty="0" smtClean="0"/>
              <a:t>To improve learning: core reason</a:t>
            </a:r>
            <a:r>
              <a:rPr lang="en-US" sz="1100" baseline="0" dirty="0" smtClean="0"/>
              <a:t> for doing M &amp; E, important to think about what this means for this framework and balancing the ‘what happened and why’ (learning) question with the ‘have we done what we said we would’ (accountability) question</a:t>
            </a:r>
            <a:endParaRPr lang="en-AU" sz="1100" dirty="0" smtClean="0"/>
          </a:p>
          <a:p>
            <a:pPr defTabSz="457291" fontAlgn="base">
              <a:spcBef>
                <a:spcPct val="30000"/>
              </a:spcBef>
              <a:spcAft>
                <a:spcPct val="0"/>
              </a:spcAft>
              <a:defRPr/>
            </a:pPr>
            <a:r>
              <a:rPr lang="en-US" sz="1100" dirty="0" smtClean="0"/>
              <a:t>To improve future activities or interventions: to inform future projects or mid-way through an ongoing</a:t>
            </a:r>
            <a:r>
              <a:rPr lang="en-US" sz="1100" baseline="0" dirty="0" smtClean="0"/>
              <a:t> project(</a:t>
            </a:r>
            <a:r>
              <a:rPr lang="en-US" sz="1100" baseline="0" dirty="0" err="1" smtClean="0"/>
              <a:t>ie</a:t>
            </a:r>
            <a:r>
              <a:rPr lang="en-US" sz="1100" baseline="0" dirty="0" smtClean="0"/>
              <a:t>. Formative evaluation)</a:t>
            </a:r>
            <a:endParaRPr lang="en-US" sz="1100" dirty="0" smtClean="0"/>
          </a:p>
          <a:p>
            <a:pPr lvl="0"/>
            <a:r>
              <a:rPr lang="en-US" sz="1100" dirty="0" smtClean="0"/>
              <a:t>To compare with other similar activities or interventions: comparing an intervention</a:t>
            </a:r>
            <a:r>
              <a:rPr lang="en-US" sz="1100" baseline="0" dirty="0" smtClean="0"/>
              <a:t> in different places or within different communities or comparing implementation and outputs of an intervention with another.</a:t>
            </a:r>
            <a:endParaRPr lang="en-US" sz="1100" dirty="0"/>
          </a:p>
        </p:txBody>
      </p:sp>
    </p:spTree>
    <p:extLst>
      <p:ext uri="{BB962C8B-B14F-4D97-AF65-F5344CB8AC3E}">
        <p14:creationId xmlns:p14="http://schemas.microsoft.com/office/powerpoint/2010/main" val="251303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1A949-2F66-400A-9199-7A0B4BF02058}" type="slidenum">
              <a:rPr lang="en-AU" smtClean="0"/>
              <a:t>3</a:t>
            </a:fld>
            <a:endParaRPr lang="en-AU"/>
          </a:p>
        </p:txBody>
      </p:sp>
    </p:spTree>
    <p:extLst>
      <p:ext uri="{BB962C8B-B14F-4D97-AF65-F5344CB8AC3E}">
        <p14:creationId xmlns:p14="http://schemas.microsoft.com/office/powerpoint/2010/main" val="219512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UKCIP</a:t>
            </a:r>
            <a:r>
              <a:rPr lang="en-US" sz="1200" baseline="0" dirty="0" smtClean="0"/>
              <a:t> talk about measuring adaptation performance in three different ways (briefly)</a:t>
            </a:r>
            <a:endParaRPr lang="en-US" sz="1200" dirty="0" smtClean="0"/>
          </a:p>
          <a:p>
            <a:endParaRPr lang="en-US" sz="1200" dirty="0" smtClean="0"/>
          </a:p>
          <a:p>
            <a:r>
              <a:rPr lang="en-US" sz="1200" dirty="0" smtClean="0"/>
              <a:t>Against objectives: comparing</a:t>
            </a:r>
            <a:r>
              <a:rPr lang="en-US" sz="1200" baseline="0" dirty="0" smtClean="0"/>
              <a:t> outputs and outcomes against what a program or project intended. (</a:t>
            </a:r>
            <a:r>
              <a:rPr lang="en-US" sz="1200" baseline="0" dirty="0" err="1" smtClean="0"/>
              <a:t>ie</a:t>
            </a:r>
            <a:r>
              <a:rPr lang="en-US" sz="1200" baseline="0" dirty="0" smtClean="0"/>
              <a:t>. Evaluating changes to </a:t>
            </a:r>
            <a:r>
              <a:rPr lang="en-US" sz="1200" baseline="0" dirty="0" err="1" smtClean="0"/>
              <a:t>behaviours</a:t>
            </a:r>
            <a:r>
              <a:rPr lang="en-US" sz="1200" baseline="0" dirty="0" smtClean="0"/>
              <a:t> or practices)</a:t>
            </a:r>
            <a:endParaRPr lang="en-US" sz="1200" dirty="0" smtClean="0"/>
          </a:p>
          <a:p>
            <a:r>
              <a:rPr lang="en-US" sz="1200" dirty="0" smtClean="0"/>
              <a:t>Against ‘good adaptation’: this may be defined</a:t>
            </a:r>
            <a:r>
              <a:rPr lang="en-US" sz="1200" baseline="0" dirty="0" smtClean="0"/>
              <a:t> in terms of a set of guiding principles including Sustainability, Proportionate and Integrated, Collaborative and Open, Effective, Efficient and Equitable (see also pg.28 </a:t>
            </a:r>
            <a:r>
              <a:rPr lang="en-US" sz="1200" baseline="0" dirty="0" err="1" smtClean="0"/>
              <a:t>eg</a:t>
            </a:r>
            <a:r>
              <a:rPr lang="en-US" sz="1200" baseline="0" dirty="0" smtClean="0"/>
              <a:t>.</a:t>
            </a:r>
          </a:p>
          <a:p>
            <a:r>
              <a:rPr lang="en-US" sz="1200" baseline="0" dirty="0" smtClean="0"/>
              <a:t>ADAPT principles Adaptive learning; Dynamic Monitoring; Active; Participatory; Thorough…..)</a:t>
            </a:r>
            <a:endParaRPr lang="en-US" sz="1200" dirty="0" smtClean="0"/>
          </a:p>
          <a:p>
            <a:r>
              <a:rPr lang="en-US" sz="1200" dirty="0" smtClean="0"/>
              <a:t>Against a baseline: measure</a:t>
            </a:r>
            <a:r>
              <a:rPr lang="en-US" sz="1200" baseline="0" dirty="0" smtClean="0"/>
              <a:t> against a snapshot of conditions before an intervention as we said earlier this is difficult (changing conditions all the time – shifting baselines etc.</a:t>
            </a:r>
            <a:endParaRPr lang="en-AU" sz="1200" dirty="0"/>
          </a:p>
          <a:p>
            <a:endParaRPr lang="en-US" dirty="0"/>
          </a:p>
        </p:txBody>
      </p:sp>
    </p:spTree>
    <p:extLst>
      <p:ext uri="{BB962C8B-B14F-4D97-AF65-F5344CB8AC3E}">
        <p14:creationId xmlns:p14="http://schemas.microsoft.com/office/powerpoint/2010/main" val="840333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AU" dirty="0" smtClean="0"/>
          </a:p>
          <a:p>
            <a:pPr marL="171484" indent="-171484">
              <a:buFont typeface="Arial" pitchFamily="34" charset="0"/>
              <a:buChar char="•"/>
            </a:pPr>
            <a:r>
              <a:rPr lang="en-AU" dirty="0" smtClean="0"/>
              <a:t>Developing </a:t>
            </a:r>
            <a:r>
              <a:rPr lang="en-AU" dirty="0"/>
              <a:t>these baselines prior to the commencement of CCA interventions is essential to ensure proper M&amp;E of progress. </a:t>
            </a:r>
          </a:p>
          <a:p>
            <a:pPr marL="171484" indent="-171484">
              <a:buFont typeface="Arial" pitchFamily="34" charset="0"/>
              <a:buChar char="•"/>
            </a:pPr>
            <a:endParaRPr lang="en-AU" dirty="0"/>
          </a:p>
          <a:p>
            <a:pPr marL="171484" indent="-171484">
              <a:buFont typeface="Arial" pitchFamily="34" charset="0"/>
              <a:buChar char="•"/>
            </a:pPr>
            <a:r>
              <a:rPr lang="en-AU" dirty="0"/>
              <a:t>However, these should also be able to be refined over time. </a:t>
            </a:r>
          </a:p>
        </p:txBody>
      </p:sp>
      <p:sp>
        <p:nvSpPr>
          <p:cNvPr id="4" name="Slide Number Placeholder 3"/>
          <p:cNvSpPr>
            <a:spLocks noGrp="1"/>
          </p:cNvSpPr>
          <p:nvPr>
            <p:ph type="sldNum" sz="quarter" idx="10"/>
          </p:nvPr>
        </p:nvSpPr>
        <p:spPr/>
        <p:txBody>
          <a:bodyPr/>
          <a:lstStyle/>
          <a:p>
            <a:fld id="{EB20D769-5E04-4BCA-9022-412FCDD99DC8}" type="slidenum">
              <a:rPr lang="en-AU" smtClean="0">
                <a:solidFill>
                  <a:prstClr val="black"/>
                </a:solidFill>
              </a:rPr>
              <a:pPr/>
              <a:t>5</a:t>
            </a:fld>
            <a:endParaRPr lang="en-AU">
              <a:solidFill>
                <a:prstClr val="black"/>
              </a:solidFill>
            </a:endParaRPr>
          </a:p>
        </p:txBody>
      </p:sp>
    </p:spTree>
    <p:extLst>
      <p:ext uri="{BB962C8B-B14F-4D97-AF65-F5344CB8AC3E}">
        <p14:creationId xmlns:p14="http://schemas.microsoft.com/office/powerpoint/2010/main" val="68375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84" indent="-171484">
              <a:buFont typeface="Arial" pitchFamily="34" charset="0"/>
              <a:buChar char="•"/>
            </a:pPr>
            <a:r>
              <a:rPr lang="en-AU" dirty="0"/>
              <a:t>One of the key challenges facing M &amp; E for </a:t>
            </a:r>
            <a:r>
              <a:rPr lang="en-AU" dirty="0" err="1"/>
              <a:t>CCA</a:t>
            </a:r>
            <a:r>
              <a:rPr lang="en-AU" dirty="0"/>
              <a:t> is the issue of measuring against a ‘shifting baseline’ which is referred to as the challenge of ‘tracking moving targets’ (2012, p. 17). </a:t>
            </a:r>
          </a:p>
          <a:p>
            <a:pPr marL="171484" indent="-171484">
              <a:buFont typeface="Arial" pitchFamily="34" charset="0"/>
              <a:buChar char="•"/>
            </a:pPr>
            <a:r>
              <a:rPr lang="en-AU" dirty="0"/>
              <a:t>Adaptation processes take place against a ‘backdrop of evolving hazards, which may become more frequent, severe and unpredictable’</a:t>
            </a:r>
          </a:p>
          <a:p>
            <a:pPr marL="171484" indent="-171484">
              <a:buFont typeface="Arial" pitchFamily="34" charset="0"/>
              <a:buChar char="•"/>
            </a:pPr>
            <a:r>
              <a:rPr lang="en-AU" dirty="0"/>
              <a:t>this makes the application of traditional M &amp; E approaches difficult as these tend to focus on measuring progress against a set of baselines. </a:t>
            </a:r>
          </a:p>
          <a:p>
            <a:endParaRPr lang="en-AU" dirty="0"/>
          </a:p>
          <a:p>
            <a:r>
              <a:rPr lang="en-AU" dirty="0"/>
              <a:t>Villanueva suggests three approaches:</a:t>
            </a:r>
          </a:p>
          <a:p>
            <a:endParaRPr lang="en-AU" dirty="0"/>
          </a:p>
          <a:p>
            <a:pPr marL="228646" indent="-228646">
              <a:buFont typeface="+mj-lt"/>
              <a:buAutoNum type="arabicPeriod"/>
            </a:pPr>
            <a:r>
              <a:rPr lang="en-AU" dirty="0"/>
              <a:t>The need to make a distinction between ‘generic’ and ‘specific’ indicators of vulnerability and adaptive capacity. </a:t>
            </a:r>
            <a:r>
              <a:rPr lang="en-AU" dirty="0" err="1"/>
              <a:t>M&amp;E</a:t>
            </a:r>
            <a:r>
              <a:rPr lang="en-AU" dirty="0"/>
              <a:t> of adaptation projects may need to capture two types of indicators: those that target the specific measures undertaken to reduce vulnerability to a specific hazard (such as disaster risk reduction programmes), and generic indicators that capture underlying causes of vulnerability (</a:t>
            </a:r>
            <a:r>
              <a:rPr lang="en-AU" dirty="0" err="1"/>
              <a:t>Adger</a:t>
            </a:r>
            <a:r>
              <a:rPr lang="en-AU" dirty="0"/>
              <a:t> et al., 2004) </a:t>
            </a:r>
          </a:p>
          <a:p>
            <a:pPr marL="228646" indent="-228646">
              <a:buFont typeface="+mj-lt"/>
              <a:buAutoNum type="arabicPeriod"/>
            </a:pPr>
            <a:r>
              <a:rPr lang="en-AU" dirty="0"/>
              <a:t>Vulnerability and adaptive capacity are dynamic rather than static variables that change over time (</a:t>
            </a:r>
            <a:r>
              <a:rPr lang="en-AU" dirty="0" err="1"/>
              <a:t>Eriksen</a:t>
            </a:r>
            <a:r>
              <a:rPr lang="en-AU" dirty="0"/>
              <a:t> and Kelly, 2007). Evaluation processes may capture a snapshot of levels of vulnerability and adaptive capacity at the end of a programme intervention, but this needs to be followed up by constant monitoring and long-term evaluation processes. </a:t>
            </a:r>
          </a:p>
          <a:p>
            <a:pPr marL="228646" indent="-228646">
              <a:buFont typeface="+mj-lt"/>
              <a:buAutoNum type="arabicPeriod"/>
            </a:pPr>
            <a:r>
              <a:rPr lang="en-AU" dirty="0"/>
              <a:t>A distinction needs to be made between indicators that may capture the existence of vulnerability and adaptive capacity and those processes that may have an effect on the distribution of vulnerability or how capacity leads to action (</a:t>
            </a:r>
            <a:r>
              <a:rPr lang="en-AU" dirty="0" err="1"/>
              <a:t>Eriksen</a:t>
            </a:r>
            <a:r>
              <a:rPr lang="en-AU" dirty="0"/>
              <a:t> and Kelly, 2007). </a:t>
            </a:r>
            <a:r>
              <a:rPr lang="en-AU" dirty="0" err="1"/>
              <a:t>M&amp;E</a:t>
            </a:r>
            <a:r>
              <a:rPr lang="en-AU" dirty="0"/>
              <a:t> approaches need to capture such nuances. </a:t>
            </a:r>
          </a:p>
          <a:p>
            <a:pPr marL="228646" indent="-228646">
              <a:buFont typeface="+mj-lt"/>
              <a:buAutoNum type="arabicPeriod"/>
            </a:pPr>
            <a:endParaRPr lang="en-AU" dirty="0"/>
          </a:p>
        </p:txBody>
      </p:sp>
      <p:sp>
        <p:nvSpPr>
          <p:cNvPr id="4" name="Slide Number Placeholder 3"/>
          <p:cNvSpPr>
            <a:spLocks noGrp="1"/>
          </p:cNvSpPr>
          <p:nvPr>
            <p:ph type="sldNum" sz="quarter" idx="10"/>
          </p:nvPr>
        </p:nvSpPr>
        <p:spPr/>
        <p:txBody>
          <a:bodyPr/>
          <a:lstStyle/>
          <a:p>
            <a:fld id="{EB20D769-5E04-4BCA-9022-412FCDD99DC8}" type="slidenum">
              <a:rPr lang="en-AU" smtClean="0">
                <a:solidFill>
                  <a:prstClr val="black"/>
                </a:solidFill>
              </a:rPr>
              <a:pPr/>
              <a:t>6</a:t>
            </a:fld>
            <a:endParaRPr lang="en-AU">
              <a:solidFill>
                <a:prstClr val="black"/>
              </a:solidFill>
            </a:endParaRPr>
          </a:p>
        </p:txBody>
      </p:sp>
    </p:spTree>
    <p:extLst>
      <p:ext uri="{BB962C8B-B14F-4D97-AF65-F5344CB8AC3E}">
        <p14:creationId xmlns:p14="http://schemas.microsoft.com/office/powerpoint/2010/main" val="4242395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01A949-2F66-400A-9199-7A0B4BF02058}" type="slidenum">
              <a:rPr lang="en-AU" smtClean="0"/>
              <a:t>7</a:t>
            </a:fld>
            <a:endParaRPr lang="en-AU"/>
          </a:p>
        </p:txBody>
      </p:sp>
    </p:spTree>
    <p:extLst>
      <p:ext uri="{BB962C8B-B14F-4D97-AF65-F5344CB8AC3E}">
        <p14:creationId xmlns:p14="http://schemas.microsoft.com/office/powerpoint/2010/main" val="47165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91">
              <a:defRPr/>
            </a:pPr>
            <a:r>
              <a:rPr lang="en-US" baseline="0" dirty="0" smtClean="0"/>
              <a:t>We have developed a ME framework to track climate impacts on councils’ services and evaluate councils’ response over the long term to understand how well we are adapting.</a:t>
            </a:r>
          </a:p>
          <a:p>
            <a:r>
              <a:rPr lang="en-US" baseline="0" dirty="0" smtClean="0"/>
              <a:t>Regional baselines monitor:</a:t>
            </a:r>
          </a:p>
          <a:p>
            <a:pPr marL="285807" indent="-285807">
              <a:buFont typeface="Arial"/>
              <a:buChar char="•"/>
            </a:pPr>
            <a:r>
              <a:rPr lang="en-US" baseline="0" dirty="0" smtClean="0"/>
              <a:t>Climate change impacts</a:t>
            </a:r>
          </a:p>
          <a:p>
            <a:pPr marL="285807" indent="-285807">
              <a:buFont typeface="Arial"/>
              <a:buChar char="•"/>
            </a:pPr>
            <a:r>
              <a:rPr lang="en-US" baseline="0" dirty="0" smtClean="0"/>
              <a:t>Regional population vulnerabilities</a:t>
            </a:r>
          </a:p>
          <a:p>
            <a:endParaRPr lang="en-AU" dirty="0"/>
          </a:p>
          <a:p>
            <a:pPr defTabSz="457291">
              <a:defRPr/>
            </a:pPr>
            <a:r>
              <a:rPr lang="en-US" baseline="0" dirty="0" smtClean="0"/>
              <a:t>Indicators within service areas to assess how councils are responding to these impacts and evaluate their effectiveness.</a:t>
            </a:r>
          </a:p>
          <a:p>
            <a:r>
              <a:rPr lang="en-US" dirty="0" smtClean="0"/>
              <a:t>Two</a:t>
            </a:r>
            <a:r>
              <a:rPr lang="en-US" baseline="0" dirty="0" smtClean="0"/>
              <a:t> themes:</a:t>
            </a:r>
          </a:p>
          <a:p>
            <a:pPr marL="285807" indent="-285807">
              <a:buFont typeface="Arial"/>
              <a:buChar char="•"/>
            </a:pPr>
            <a:r>
              <a:rPr lang="en-US" baseline="0" dirty="0" smtClean="0"/>
              <a:t>Open Space and Water Security</a:t>
            </a:r>
          </a:p>
          <a:p>
            <a:pPr marL="285807" indent="-285807">
              <a:buFont typeface="Arial"/>
              <a:buChar char="•"/>
            </a:pPr>
            <a:r>
              <a:rPr lang="en-US" baseline="0" dirty="0" smtClean="0"/>
              <a:t>Community Wellbeing and Emergency Management.</a:t>
            </a:r>
          </a:p>
          <a:p>
            <a:endParaRPr lang="en-AU" dirty="0"/>
          </a:p>
          <a:p>
            <a:pPr defTabSz="457291">
              <a:defRPr/>
            </a:pPr>
            <a:r>
              <a:rPr lang="en-US" dirty="0" smtClean="0"/>
              <a:t>All</a:t>
            </a:r>
            <a:r>
              <a:rPr lang="en-US" baseline="0" dirty="0" smtClean="0"/>
              <a:t> WAGA councils are doing a full roll out of the framework and testing it with relevant staff. We will soon review the indicators based on the data collection results.</a:t>
            </a:r>
            <a:endParaRPr lang="en-US" dirty="0" smtClean="0"/>
          </a:p>
          <a:p>
            <a:endParaRPr lang="en-AU" dirty="0"/>
          </a:p>
        </p:txBody>
      </p:sp>
      <p:sp>
        <p:nvSpPr>
          <p:cNvPr id="4" name="Slide Number Placeholder 3"/>
          <p:cNvSpPr>
            <a:spLocks noGrp="1"/>
          </p:cNvSpPr>
          <p:nvPr>
            <p:ph type="sldNum" sz="quarter" idx="10"/>
          </p:nvPr>
        </p:nvSpPr>
        <p:spPr/>
        <p:txBody>
          <a:bodyPr/>
          <a:lstStyle/>
          <a:p>
            <a:fld id="{035EEB1B-86FE-1746-AFF6-AF94E8B4619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85862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8000"/>
                </a:solidFill>
              </a:rPr>
              <a:t>Process</a:t>
            </a:r>
            <a:r>
              <a:rPr lang="en-US" baseline="0" dirty="0" smtClean="0">
                <a:solidFill>
                  <a:srgbClr val="008000"/>
                </a:solidFill>
              </a:rPr>
              <a:t> we undertook with the councils using the lit review to design our framework to our local context?</a:t>
            </a:r>
          </a:p>
          <a:p>
            <a:r>
              <a:rPr lang="en-US" baseline="0" dirty="0" smtClean="0">
                <a:solidFill>
                  <a:srgbClr val="008000"/>
                </a:solidFill>
              </a:rPr>
              <a:t>Lit review, design workshops including practitioners (co-produced),</a:t>
            </a:r>
          </a:p>
          <a:p>
            <a:r>
              <a:rPr lang="en-US" baseline="0" dirty="0" smtClean="0">
                <a:solidFill>
                  <a:srgbClr val="008000"/>
                </a:solidFill>
              </a:rPr>
              <a:t>Pilots / indicator refinement</a:t>
            </a:r>
          </a:p>
          <a:p>
            <a:r>
              <a:rPr lang="en-US" baseline="0" dirty="0" smtClean="0">
                <a:solidFill>
                  <a:srgbClr val="008000"/>
                </a:solidFill>
              </a:rPr>
              <a:t>Choosing levels of indicators – regional and detailed, theme-specific indicators,</a:t>
            </a:r>
            <a:endParaRPr lang="en-US" dirty="0" smtClean="0">
              <a:solidFill>
                <a:srgbClr val="008000"/>
              </a:solidFill>
            </a:endParaRPr>
          </a:p>
          <a:p>
            <a:endParaRPr lang="en-US" dirty="0" smtClean="0">
              <a:solidFill>
                <a:srgbClr val="008000"/>
              </a:solidFill>
            </a:endParaRPr>
          </a:p>
          <a:p>
            <a:pPr marL="285807" indent="-285807">
              <a:buFont typeface="Arial"/>
              <a:buChar char="•"/>
            </a:pPr>
            <a:r>
              <a:rPr lang="en-US" dirty="0" smtClean="0">
                <a:solidFill>
                  <a:srgbClr val="008000"/>
                </a:solidFill>
              </a:rPr>
              <a:t>Many challenges to designing a framework – principles; shifting baselines; indicator selection/data availability; implementation and embedding</a:t>
            </a:r>
          </a:p>
          <a:p>
            <a:endParaRPr lang="en-US" dirty="0"/>
          </a:p>
        </p:txBody>
      </p:sp>
      <p:sp>
        <p:nvSpPr>
          <p:cNvPr id="4" name="Slide Number Placeholder 3"/>
          <p:cNvSpPr>
            <a:spLocks noGrp="1"/>
          </p:cNvSpPr>
          <p:nvPr>
            <p:ph type="sldNum" sz="quarter" idx="10"/>
          </p:nvPr>
        </p:nvSpPr>
        <p:spPr/>
        <p:txBody>
          <a:bodyPr/>
          <a:lstStyle/>
          <a:p>
            <a:fld id="{9E01A949-2F66-400A-9199-7A0B4BF02058}" type="slidenum">
              <a:rPr lang="en-AU" smtClean="0"/>
              <a:t>9</a:t>
            </a:fld>
            <a:endParaRPr lang="en-AU"/>
          </a:p>
        </p:txBody>
      </p:sp>
    </p:spTree>
    <p:extLst>
      <p:ext uri="{BB962C8B-B14F-4D97-AF65-F5344CB8AC3E}">
        <p14:creationId xmlns:p14="http://schemas.microsoft.com/office/powerpoint/2010/main" val="1933764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2625" y="1557338"/>
            <a:ext cx="6553200" cy="1295400"/>
          </a:xfrm>
        </p:spPr>
        <p:txBody>
          <a:bodyPr/>
          <a:lstStyle>
            <a:lvl1pPr>
              <a:defRPr sz="3200">
                <a:solidFill>
                  <a:schemeClr val="bg1"/>
                </a:solidFill>
              </a:defRPr>
            </a:lvl1pPr>
          </a:lstStyle>
          <a:p>
            <a:pPr lvl="0"/>
            <a:r>
              <a:rPr lang="en-AU" noProof="0" smtClean="0"/>
              <a:t>Click to edit Master title style</a:t>
            </a:r>
          </a:p>
        </p:txBody>
      </p:sp>
      <p:sp>
        <p:nvSpPr>
          <p:cNvPr id="67587" name="Rectangle 3"/>
          <p:cNvSpPr>
            <a:spLocks noGrp="1" noChangeArrowheads="1"/>
          </p:cNvSpPr>
          <p:nvPr>
            <p:ph type="subTitle" idx="1"/>
          </p:nvPr>
        </p:nvSpPr>
        <p:spPr>
          <a:xfrm>
            <a:off x="682625" y="3357563"/>
            <a:ext cx="5859463" cy="503237"/>
          </a:xfrm>
        </p:spPr>
        <p:txBody>
          <a:bodyPr/>
          <a:lstStyle>
            <a:lvl1pPr marL="0" indent="0">
              <a:buFontTx/>
              <a:buNone/>
              <a:defRPr sz="2200">
                <a:solidFill>
                  <a:schemeClr val="bg1"/>
                </a:solidFill>
              </a:defRPr>
            </a:lvl1pPr>
          </a:lstStyle>
          <a:p>
            <a:pPr lvl="0"/>
            <a:r>
              <a:rPr lang="en-AU" noProof="0" smtClean="0"/>
              <a:t>Click to edit Master subtitle style</a:t>
            </a:r>
          </a:p>
        </p:txBody>
      </p:sp>
    </p:spTree>
    <p:extLst>
      <p:ext uri="{BB962C8B-B14F-4D97-AF65-F5344CB8AC3E}">
        <p14:creationId xmlns:p14="http://schemas.microsoft.com/office/powerpoint/2010/main" val="375517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66465C5-ACD9-493B-B959-55B54DE3EF15}"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87200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638"/>
            <a:ext cx="2057400" cy="58912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381000" y="274638"/>
            <a:ext cx="6019800" cy="5891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F819BF6-E2F7-45B6-ABCF-28290174EF37}"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84693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922337"/>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381000" y="1300163"/>
            <a:ext cx="4038600" cy="486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572000" y="1300163"/>
            <a:ext cx="4038600" cy="486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44500" y="6565900"/>
            <a:ext cx="2133600" cy="215900"/>
          </a:xfrm>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6" name="Footer Placeholder 5"/>
          <p:cNvSpPr>
            <a:spLocks noGrp="1"/>
          </p:cNvSpPr>
          <p:nvPr>
            <p:ph type="ftr" sz="quarter" idx="11"/>
          </p:nvPr>
        </p:nvSpPr>
        <p:spPr>
          <a:xfrm>
            <a:off x="2611438" y="6575425"/>
            <a:ext cx="3832225" cy="215900"/>
          </a:xfrm>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7" name="Slide Number Placeholder 6"/>
          <p:cNvSpPr>
            <a:spLocks noGrp="1"/>
          </p:cNvSpPr>
          <p:nvPr>
            <p:ph type="sldNum" sz="quarter" idx="12"/>
          </p:nvPr>
        </p:nvSpPr>
        <p:spPr>
          <a:xfrm>
            <a:off x="6523038" y="6578600"/>
            <a:ext cx="2133600" cy="215900"/>
          </a:xfrm>
        </p:spPr>
        <p:txBody>
          <a:bodyPr/>
          <a:lstStyle>
            <a:lvl1pPr>
              <a:defRPr/>
            </a:lvl1pPr>
          </a:lstStyle>
          <a:p>
            <a:fld id="{C3E116DC-9DE1-4752-96C8-F90F782F2F7B}"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045620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922337"/>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381000" y="1300163"/>
            <a:ext cx="4038600" cy="486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hart Placeholder 3"/>
          <p:cNvSpPr>
            <a:spLocks noGrp="1"/>
          </p:cNvSpPr>
          <p:nvPr>
            <p:ph type="chart" sz="half" idx="2"/>
          </p:nvPr>
        </p:nvSpPr>
        <p:spPr>
          <a:xfrm>
            <a:off x="4572000" y="1300163"/>
            <a:ext cx="4038600" cy="4865687"/>
          </a:xfrm>
        </p:spPr>
        <p:txBody>
          <a:bodyPr/>
          <a:lstStyle/>
          <a:p>
            <a:endParaRPr lang="en-AU"/>
          </a:p>
        </p:txBody>
      </p:sp>
      <p:sp>
        <p:nvSpPr>
          <p:cNvPr id="5" name="Date Placeholder 4"/>
          <p:cNvSpPr>
            <a:spLocks noGrp="1"/>
          </p:cNvSpPr>
          <p:nvPr>
            <p:ph type="dt" sz="half" idx="10"/>
          </p:nvPr>
        </p:nvSpPr>
        <p:spPr>
          <a:xfrm>
            <a:off x="444500" y="6565900"/>
            <a:ext cx="2133600" cy="215900"/>
          </a:xfrm>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6" name="Footer Placeholder 5"/>
          <p:cNvSpPr>
            <a:spLocks noGrp="1"/>
          </p:cNvSpPr>
          <p:nvPr>
            <p:ph type="ftr" sz="quarter" idx="11"/>
          </p:nvPr>
        </p:nvSpPr>
        <p:spPr>
          <a:xfrm>
            <a:off x="2611438" y="6575425"/>
            <a:ext cx="3832225" cy="215900"/>
          </a:xfrm>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7" name="Slide Number Placeholder 6"/>
          <p:cNvSpPr>
            <a:spLocks noGrp="1"/>
          </p:cNvSpPr>
          <p:nvPr>
            <p:ph type="sldNum" sz="quarter" idx="12"/>
          </p:nvPr>
        </p:nvSpPr>
        <p:spPr>
          <a:xfrm>
            <a:off x="6523038" y="6578600"/>
            <a:ext cx="2133600" cy="215900"/>
          </a:xfrm>
        </p:spPr>
        <p:txBody>
          <a:bodyPr/>
          <a:lstStyle>
            <a:lvl1pPr>
              <a:defRPr/>
            </a:lvl1pPr>
          </a:lstStyle>
          <a:p>
            <a:fld id="{7E360F8E-9A8B-4B1B-B8AB-04FAAA8775B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851811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5300" y="3403600"/>
            <a:ext cx="64008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7" name="Title 6"/>
          <p:cNvSpPr>
            <a:spLocks noGrp="1"/>
          </p:cNvSpPr>
          <p:nvPr>
            <p:ph type="title"/>
          </p:nvPr>
        </p:nvSpPr>
        <p:spPr>
          <a:xfrm>
            <a:off x="457200" y="2446338"/>
            <a:ext cx="8229600" cy="1143000"/>
          </a:xfrm>
          <a:prstGeom prst="rect">
            <a:avLst/>
          </a:prstGeom>
          <a:ln>
            <a:noFill/>
          </a:ln>
        </p:spPr>
        <p:txBody>
          <a:bodyPr vert="horz"/>
          <a:lstStyle>
            <a:lvl1pPr algn="l">
              <a:defRPr sz="4000">
                <a:solidFill>
                  <a:srgbClr val="595959"/>
                </a:solidFill>
                <a:latin typeface="Arial"/>
                <a:cs typeface="Arial"/>
              </a:defRPr>
            </a:lvl1pPr>
          </a:lstStyle>
          <a:p>
            <a:r>
              <a:rPr lang="en-AU" dirty="0" smtClean="0"/>
              <a:t>Click to edit Master title style</a:t>
            </a:r>
            <a:endParaRPr lang="en-US" dirty="0"/>
          </a:p>
        </p:txBody>
      </p:sp>
    </p:spTree>
    <p:extLst>
      <p:ext uri="{BB962C8B-B14F-4D97-AF65-F5344CB8AC3E}">
        <p14:creationId xmlns:p14="http://schemas.microsoft.com/office/powerpoint/2010/main" val="195059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 Placeholder 2"/>
          <p:cNvSpPr>
            <a:spLocks noGrp="1"/>
          </p:cNvSpPr>
          <p:nvPr>
            <p:ph type="body" sz="half" idx="2"/>
          </p:nvPr>
        </p:nvSpPr>
        <p:spPr>
          <a:xfrm>
            <a:off x="457199" y="1773238"/>
            <a:ext cx="8285355" cy="4437062"/>
          </a:xfrm>
        </p:spPr>
        <p:txBody>
          <a:bodyPr/>
          <a:lstStyle>
            <a:lvl1pPr marL="0" indent="0">
              <a:buNone/>
              <a:defRPr/>
            </a:lvl1pPr>
          </a:lstStyle>
          <a:p>
            <a:endParaRPr lang="en-US" dirty="0"/>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185429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7713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83101" y="1562099"/>
            <a:ext cx="4356100" cy="39370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2"/>
          <p:cNvSpPr>
            <a:spLocks noGrp="1"/>
          </p:cNvSpPr>
          <p:nvPr>
            <p:ph type="body" sz="half" idx="2"/>
          </p:nvPr>
        </p:nvSpPr>
        <p:spPr>
          <a:xfrm>
            <a:off x="457199" y="1557602"/>
            <a:ext cx="3759201" cy="4437062"/>
          </a:xfrm>
        </p:spPr>
        <p:txBody>
          <a:bodyPr>
            <a:normAutofit/>
          </a:bodyPr>
          <a:lstStyle>
            <a:lvl1pPr marL="0" indent="0">
              <a:buNone/>
              <a:defRPr sz="2800"/>
            </a:lvl1pPr>
          </a:lstStyle>
          <a:p>
            <a:endParaRPr lang="en-US" dirty="0"/>
          </a:p>
        </p:txBody>
      </p:sp>
      <p:sp>
        <p:nvSpPr>
          <p:cNvPr id="12" name="Title 1"/>
          <p:cNvSpPr>
            <a:spLocks noGrp="1"/>
          </p:cNvSpPr>
          <p:nvPr>
            <p:ph type="title"/>
          </p:nvPr>
        </p:nvSpPr>
        <p:spPr>
          <a:xfrm>
            <a:off x="457200" y="274638"/>
            <a:ext cx="5283515" cy="982284"/>
          </a:xfrm>
          <a:prstGeom prst="rect">
            <a:avLst/>
          </a:prstGeom>
        </p:spPr>
        <p:txBody>
          <a:bodyPr/>
          <a:lstStyle/>
          <a:p>
            <a:r>
              <a:rPr lang="en-US" dirty="0" smtClean="0"/>
              <a:t>Title of the WAGA presentation</a:t>
            </a:r>
            <a:endParaRPr lang="en-US" dirty="0"/>
          </a:p>
        </p:txBody>
      </p:sp>
      <p:sp>
        <p:nvSpPr>
          <p:cNvPr id="13" name="Text Placeholder 2"/>
          <p:cNvSpPr>
            <a:spLocks noGrp="1"/>
          </p:cNvSpPr>
          <p:nvPr>
            <p:ph type="body" sz="half" idx="13"/>
          </p:nvPr>
        </p:nvSpPr>
        <p:spPr>
          <a:xfrm>
            <a:off x="4483101" y="5715000"/>
            <a:ext cx="4457699" cy="469900"/>
          </a:xfrm>
        </p:spPr>
        <p:txBody>
          <a:bodyPr>
            <a:normAutofit/>
          </a:bodyPr>
          <a:lstStyle>
            <a:lvl1pPr marL="0" indent="0">
              <a:buNone/>
              <a:defRPr sz="1600">
                <a:solidFill>
                  <a:srgbClr val="404040"/>
                </a:solidFill>
              </a:defRPr>
            </a:lvl1pPr>
          </a:lstStyle>
          <a:p>
            <a:endParaRPr lang="en-US" dirty="0"/>
          </a:p>
        </p:txBody>
      </p:sp>
    </p:spTree>
    <p:extLst>
      <p:ext uri="{BB962C8B-B14F-4D97-AF65-F5344CB8AC3E}">
        <p14:creationId xmlns:p14="http://schemas.microsoft.com/office/powerpoint/2010/main" val="1883412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28788" y="1562099"/>
            <a:ext cx="5486401" cy="39370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2"/>
          <p:cNvSpPr>
            <a:spLocks noGrp="1"/>
          </p:cNvSpPr>
          <p:nvPr>
            <p:ph type="body" sz="half" idx="13"/>
          </p:nvPr>
        </p:nvSpPr>
        <p:spPr>
          <a:xfrm>
            <a:off x="1728788" y="5715000"/>
            <a:ext cx="4457699" cy="469900"/>
          </a:xfrm>
        </p:spPr>
        <p:txBody>
          <a:bodyPr>
            <a:normAutofit/>
          </a:bodyPr>
          <a:lstStyle>
            <a:lvl1pPr marL="0" indent="0">
              <a:buNone/>
              <a:defRPr sz="1600">
                <a:solidFill>
                  <a:srgbClr val="404040"/>
                </a:solidFill>
              </a:defRPr>
            </a:lvl1pPr>
          </a:lstStyle>
          <a:p>
            <a:endParaRPr lang="en-US" dirty="0"/>
          </a:p>
        </p:txBody>
      </p:sp>
      <p:sp>
        <p:nvSpPr>
          <p:cNvPr id="11" name="Title 1"/>
          <p:cNvSpPr>
            <a:spLocks noGrp="1"/>
          </p:cNvSpPr>
          <p:nvPr>
            <p:ph type="title"/>
          </p:nvPr>
        </p:nvSpPr>
        <p:spPr>
          <a:xfrm>
            <a:off x="457200" y="274638"/>
            <a:ext cx="5283515" cy="982284"/>
          </a:xfrm>
          <a:prstGeom prst="rect">
            <a:avLst/>
          </a:prstGeom>
        </p:spPr>
        <p:txBody>
          <a:bodyPr/>
          <a:lstStyle/>
          <a:p>
            <a:r>
              <a:rPr lang="en-AU" dirty="0" smtClean="0"/>
              <a:t>Click to edit Master title style</a:t>
            </a:r>
            <a:endParaRPr lang="en-US" dirty="0"/>
          </a:p>
        </p:txBody>
      </p:sp>
    </p:spTree>
    <p:extLst>
      <p:ext uri="{BB962C8B-B14F-4D97-AF65-F5344CB8AC3E}">
        <p14:creationId xmlns:p14="http://schemas.microsoft.com/office/powerpoint/2010/main" val="2880483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8789" y="1676399"/>
            <a:ext cx="3922711" cy="37592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2" name="Picture Placeholder 2"/>
          <p:cNvSpPr>
            <a:spLocks noGrp="1"/>
          </p:cNvSpPr>
          <p:nvPr>
            <p:ph type="pic" idx="13"/>
          </p:nvPr>
        </p:nvSpPr>
        <p:spPr>
          <a:xfrm>
            <a:off x="4819844" y="1676399"/>
            <a:ext cx="3922711" cy="37592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2"/>
          <p:cNvSpPr>
            <a:spLocks noGrp="1"/>
          </p:cNvSpPr>
          <p:nvPr>
            <p:ph type="body" sz="half" idx="14"/>
          </p:nvPr>
        </p:nvSpPr>
        <p:spPr>
          <a:xfrm>
            <a:off x="458789" y="5523682"/>
            <a:ext cx="3922711" cy="469900"/>
          </a:xfrm>
        </p:spPr>
        <p:txBody>
          <a:bodyPr>
            <a:normAutofit/>
          </a:bodyPr>
          <a:lstStyle>
            <a:lvl1pPr marL="0" indent="0">
              <a:buNone/>
              <a:defRPr sz="1600">
                <a:solidFill>
                  <a:srgbClr val="404040"/>
                </a:solidFill>
              </a:defRPr>
            </a:lvl1pPr>
          </a:lstStyle>
          <a:p>
            <a:endParaRPr lang="en-US" dirty="0"/>
          </a:p>
        </p:txBody>
      </p:sp>
      <p:sp>
        <p:nvSpPr>
          <p:cNvPr id="14" name="Text Placeholder 2"/>
          <p:cNvSpPr>
            <a:spLocks noGrp="1"/>
          </p:cNvSpPr>
          <p:nvPr>
            <p:ph type="body" sz="half" idx="15"/>
          </p:nvPr>
        </p:nvSpPr>
        <p:spPr>
          <a:xfrm>
            <a:off x="4819844" y="5523682"/>
            <a:ext cx="3922711" cy="469900"/>
          </a:xfrm>
        </p:spPr>
        <p:txBody>
          <a:bodyPr>
            <a:normAutofit/>
          </a:bodyPr>
          <a:lstStyle>
            <a:lvl1pPr marL="0" indent="0">
              <a:buNone/>
              <a:defRPr sz="1600">
                <a:solidFill>
                  <a:srgbClr val="404040"/>
                </a:solidFill>
              </a:defRPr>
            </a:lvl1pPr>
          </a:lstStyle>
          <a:p>
            <a:endParaRPr lang="en-US" dirty="0"/>
          </a:p>
        </p:txBody>
      </p:sp>
      <p:sp>
        <p:nvSpPr>
          <p:cNvPr id="15" name="Title 1"/>
          <p:cNvSpPr>
            <a:spLocks noGrp="1"/>
          </p:cNvSpPr>
          <p:nvPr>
            <p:ph type="title"/>
          </p:nvPr>
        </p:nvSpPr>
        <p:spPr>
          <a:xfrm>
            <a:off x="457200" y="274638"/>
            <a:ext cx="5283515" cy="982284"/>
          </a:xfrm>
          <a:prstGeom prst="rect">
            <a:avLst/>
          </a:prstGeom>
        </p:spPr>
        <p:txBody>
          <a:bodyPr/>
          <a:lstStyle/>
          <a:p>
            <a:r>
              <a:rPr lang="en-AU" dirty="0" smtClean="0"/>
              <a:t>Click to edit Master title style</a:t>
            </a:r>
            <a:endParaRPr lang="en-US" dirty="0"/>
          </a:p>
        </p:txBody>
      </p:sp>
    </p:spTree>
    <p:extLst>
      <p:ext uri="{BB962C8B-B14F-4D97-AF65-F5344CB8AC3E}">
        <p14:creationId xmlns:p14="http://schemas.microsoft.com/office/powerpoint/2010/main" val="1900922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E1DD824-3F3D-4EAD-9254-38A5DABAF6C7}"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106368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8789" y="2057400"/>
            <a:ext cx="2690237" cy="2578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2" name="Picture Placeholder 2"/>
          <p:cNvSpPr>
            <a:spLocks noGrp="1"/>
          </p:cNvSpPr>
          <p:nvPr>
            <p:ph type="pic" idx="13"/>
          </p:nvPr>
        </p:nvSpPr>
        <p:spPr>
          <a:xfrm>
            <a:off x="6164962" y="2057400"/>
            <a:ext cx="2690237" cy="2578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Picture Placeholder 2"/>
          <p:cNvSpPr>
            <a:spLocks noGrp="1"/>
          </p:cNvSpPr>
          <p:nvPr>
            <p:ph type="pic" idx="14"/>
          </p:nvPr>
        </p:nvSpPr>
        <p:spPr>
          <a:xfrm>
            <a:off x="3316863" y="2057400"/>
            <a:ext cx="2690237" cy="2578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Text Placeholder 2"/>
          <p:cNvSpPr>
            <a:spLocks noGrp="1"/>
          </p:cNvSpPr>
          <p:nvPr>
            <p:ph type="body" sz="half" idx="15"/>
          </p:nvPr>
        </p:nvSpPr>
        <p:spPr>
          <a:xfrm>
            <a:off x="457201" y="4787900"/>
            <a:ext cx="2667000" cy="1257300"/>
          </a:xfrm>
        </p:spPr>
        <p:txBody>
          <a:bodyPr>
            <a:normAutofit/>
          </a:bodyPr>
          <a:lstStyle>
            <a:lvl1pPr marL="0" indent="0">
              <a:buNone/>
              <a:defRPr sz="1600">
                <a:solidFill>
                  <a:srgbClr val="404040"/>
                </a:solidFill>
              </a:defRPr>
            </a:lvl1pPr>
          </a:lstStyle>
          <a:p>
            <a:endParaRPr lang="en-US" dirty="0"/>
          </a:p>
        </p:txBody>
      </p:sp>
      <p:sp>
        <p:nvSpPr>
          <p:cNvPr id="17" name="Text Placeholder 2"/>
          <p:cNvSpPr>
            <a:spLocks noGrp="1"/>
          </p:cNvSpPr>
          <p:nvPr>
            <p:ph type="body" sz="half" idx="16"/>
          </p:nvPr>
        </p:nvSpPr>
        <p:spPr>
          <a:xfrm>
            <a:off x="3316863" y="4787900"/>
            <a:ext cx="2667000" cy="1257300"/>
          </a:xfrm>
        </p:spPr>
        <p:txBody>
          <a:bodyPr>
            <a:normAutofit/>
          </a:bodyPr>
          <a:lstStyle>
            <a:lvl1pPr marL="0" indent="0">
              <a:buNone/>
              <a:defRPr sz="1600">
                <a:solidFill>
                  <a:srgbClr val="404040"/>
                </a:solidFill>
              </a:defRPr>
            </a:lvl1pPr>
          </a:lstStyle>
          <a:p>
            <a:endParaRPr lang="en-US" dirty="0"/>
          </a:p>
        </p:txBody>
      </p:sp>
      <p:sp>
        <p:nvSpPr>
          <p:cNvPr id="18" name="Text Placeholder 2"/>
          <p:cNvSpPr>
            <a:spLocks noGrp="1"/>
          </p:cNvSpPr>
          <p:nvPr>
            <p:ph type="body" sz="half" idx="17"/>
          </p:nvPr>
        </p:nvSpPr>
        <p:spPr>
          <a:xfrm>
            <a:off x="6164962" y="4787900"/>
            <a:ext cx="2667000" cy="1257300"/>
          </a:xfrm>
        </p:spPr>
        <p:txBody>
          <a:bodyPr>
            <a:normAutofit/>
          </a:bodyPr>
          <a:lstStyle>
            <a:lvl1pPr marL="0" indent="0">
              <a:buNone/>
              <a:defRPr sz="1600">
                <a:solidFill>
                  <a:srgbClr val="404040"/>
                </a:solidFill>
              </a:defRPr>
            </a:lvl1pPr>
          </a:lstStyle>
          <a:p>
            <a:endParaRPr lang="en-US" dirty="0"/>
          </a:p>
        </p:txBody>
      </p:sp>
      <p:sp>
        <p:nvSpPr>
          <p:cNvPr id="19" name="Title 1"/>
          <p:cNvSpPr>
            <a:spLocks noGrp="1"/>
          </p:cNvSpPr>
          <p:nvPr>
            <p:ph type="title"/>
          </p:nvPr>
        </p:nvSpPr>
        <p:spPr>
          <a:xfrm>
            <a:off x="457200" y="274638"/>
            <a:ext cx="5283515" cy="982284"/>
          </a:xfrm>
          <a:prstGeom prst="rect">
            <a:avLst/>
          </a:prstGeom>
        </p:spPr>
        <p:txBody>
          <a:bodyPr/>
          <a:lstStyle/>
          <a:p>
            <a:r>
              <a:rPr lang="en-AU" dirty="0" smtClean="0"/>
              <a:t>Click to edit Master title style</a:t>
            </a:r>
            <a:endParaRPr lang="en-US" dirty="0"/>
          </a:p>
        </p:txBody>
      </p:sp>
    </p:spTree>
    <p:extLst>
      <p:ext uri="{BB962C8B-B14F-4D97-AF65-F5344CB8AC3E}">
        <p14:creationId xmlns:p14="http://schemas.microsoft.com/office/powerpoint/2010/main" val="4158242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02F814-75D4-2A41-B818-F8FB0141029C}" type="datetimeFigureOut">
              <a:rPr lang="en-US" smtClean="0"/>
              <a:t>3/16/2017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805B5FD-28D9-F847-8BFF-4C6917A33C1C}" type="slidenum">
              <a:rPr lang="en-US" smtClean="0"/>
              <a:t>‹#›</a:t>
            </a:fld>
            <a:endParaRPr lang="en-US"/>
          </a:p>
        </p:txBody>
      </p:sp>
    </p:spTree>
    <p:extLst>
      <p:ext uri="{BB962C8B-B14F-4D97-AF65-F5344CB8AC3E}">
        <p14:creationId xmlns:p14="http://schemas.microsoft.com/office/powerpoint/2010/main" val="2515813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B02F814-75D4-2A41-B818-F8FB0141029C}" type="datetimeFigureOut">
              <a:rPr lang="en-US" smtClean="0"/>
              <a:t>3/16/2017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805B5FD-28D9-F847-8BFF-4C6917A33C1C}" type="slidenum">
              <a:rPr lang="en-US" smtClean="0"/>
              <a:t>‹#›</a:t>
            </a:fld>
            <a:endParaRPr lang="en-US"/>
          </a:p>
        </p:txBody>
      </p:sp>
    </p:spTree>
    <p:extLst>
      <p:ext uri="{BB962C8B-B14F-4D97-AF65-F5344CB8AC3E}">
        <p14:creationId xmlns:p14="http://schemas.microsoft.com/office/powerpoint/2010/main" val="1019345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10" name="Text Placeholder 2"/>
          <p:cNvSpPr>
            <a:spLocks noGrp="1"/>
          </p:cNvSpPr>
          <p:nvPr>
            <p:ph type="body" sz="half" idx="2"/>
          </p:nvPr>
        </p:nvSpPr>
        <p:spPr>
          <a:xfrm>
            <a:off x="457199" y="1773238"/>
            <a:ext cx="8285355" cy="4437062"/>
          </a:xfrm>
        </p:spPr>
        <p:txBody>
          <a:bodyPr/>
          <a:lstStyle>
            <a:lvl1pPr marL="0" indent="0">
              <a:buNone/>
              <a:defRPr/>
            </a:lvl1pPr>
          </a:lstStyle>
          <a:p>
            <a:endParaRPr lang="en-US" dirty="0"/>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4286009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0" name="Text Placeholder 2"/>
          <p:cNvSpPr>
            <a:spLocks noGrp="1"/>
          </p:cNvSpPr>
          <p:nvPr>
            <p:ph type="body" sz="half" idx="2"/>
          </p:nvPr>
        </p:nvSpPr>
        <p:spPr>
          <a:xfrm>
            <a:off x="457199" y="1773238"/>
            <a:ext cx="8285355" cy="4437062"/>
          </a:xfrm>
        </p:spPr>
        <p:txBody>
          <a:bodyPr/>
          <a:lstStyle>
            <a:lvl1pPr marL="0" indent="0">
              <a:buNone/>
              <a:defRPr/>
            </a:lvl1pPr>
          </a:lstStyle>
          <a:p>
            <a:endParaRPr lang="en-US" dirty="0"/>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1760149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10" name="Text Placeholder 2"/>
          <p:cNvSpPr>
            <a:spLocks noGrp="1"/>
          </p:cNvSpPr>
          <p:nvPr>
            <p:ph type="body" sz="half" idx="2"/>
          </p:nvPr>
        </p:nvSpPr>
        <p:spPr>
          <a:xfrm>
            <a:off x="457199" y="1773238"/>
            <a:ext cx="8285355" cy="4437062"/>
          </a:xfrm>
        </p:spPr>
        <p:txBody>
          <a:bodyPr/>
          <a:lstStyle>
            <a:lvl1pPr marL="0" indent="0">
              <a:buNone/>
              <a:defRPr/>
            </a:lvl1pPr>
          </a:lstStyle>
          <a:p>
            <a:endParaRPr lang="en-US" dirty="0"/>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65291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7DB424B-72A5-4928-8643-765BAA94B8BC}"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94362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81000" y="1300163"/>
            <a:ext cx="4038600" cy="4865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572000" y="1300163"/>
            <a:ext cx="4038600" cy="4865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71E080F-86C7-4A6E-9D08-64E8A4130589}"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77280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B815471E-36CD-48FF-9BD2-35DC675633CC}"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66734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1E7116B-A1C2-4E3D-91F4-E8CA6977950B}"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84560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531229D-C2AF-440A-8AFE-DC88C5E18CD4}"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66970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0F93D03-074B-4B5D-9F0C-F5DEDE5DB5BC}"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5541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srgbClr val="FFFFFF"/>
                </a:solidFill>
              </a:rPr>
              <a:t>RMIT University and WAGA 2016</a:t>
            </a: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AU" smtClean="0">
                <a:solidFill>
                  <a:srgbClr val="FFFFFF"/>
                </a:solidFill>
              </a:rPr>
              <a:t>Climate Compatible Development in Asian Cities Workshop 6-7 June 2016</a:t>
            </a: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B3B3DDD-4C74-4EF9-8E4C-385DE1ACDC0D}"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8608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6562" name="Picture 2" descr="core foote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0" y="6534150"/>
            <a:ext cx="9144000" cy="323850"/>
          </a:xfrm>
          <a:prstGeom prst="rect">
            <a:avLst/>
          </a:prstGeom>
          <a:noFill/>
          <a:extLst>
            <a:ext uri="{909E8E84-426E-40DD-AFC4-6F175D3DCCD1}">
              <a14:hiddenFill xmlns:a14="http://schemas.microsoft.com/office/drawing/2010/main">
                <a:solidFill>
                  <a:srgbClr val="FFFFFF"/>
                </a:solidFill>
              </a14:hiddenFill>
            </a:ext>
          </a:extLst>
        </p:spPr>
      </p:pic>
      <p:sp>
        <p:nvSpPr>
          <p:cNvPr id="66563" name="Rectangle 3"/>
          <p:cNvSpPr>
            <a:spLocks noGrp="1" noChangeArrowheads="1"/>
          </p:cNvSpPr>
          <p:nvPr>
            <p:ph type="title"/>
          </p:nvPr>
        </p:nvSpPr>
        <p:spPr bwMode="auto">
          <a:xfrm>
            <a:off x="381000" y="274638"/>
            <a:ext cx="8229600"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Header 1</a:t>
            </a:r>
          </a:p>
        </p:txBody>
      </p:sp>
      <p:sp>
        <p:nvSpPr>
          <p:cNvPr id="66564" name="Rectangle 4"/>
          <p:cNvSpPr>
            <a:spLocks noGrp="1" noChangeArrowheads="1"/>
          </p:cNvSpPr>
          <p:nvPr>
            <p:ph type="body" idx="1"/>
          </p:nvPr>
        </p:nvSpPr>
        <p:spPr bwMode="auto">
          <a:xfrm>
            <a:off x="381000" y="1300163"/>
            <a:ext cx="8229600" cy="486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66565" name="Rectangle 5"/>
          <p:cNvSpPr>
            <a:spLocks noGrp="1" noChangeArrowheads="1"/>
          </p:cNvSpPr>
          <p:nvPr>
            <p:ph type="dt" sz="half" idx="2"/>
          </p:nvPr>
        </p:nvSpPr>
        <p:spPr bwMode="auto">
          <a:xfrm>
            <a:off x="444500" y="6565900"/>
            <a:ext cx="2133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defRPr sz="1100"/>
            </a:lvl1pPr>
          </a:lstStyle>
          <a:p>
            <a:pPr>
              <a:spcBef>
                <a:spcPct val="0"/>
              </a:spcBef>
              <a:spcAft>
                <a:spcPct val="0"/>
              </a:spcAft>
            </a:pPr>
            <a:r>
              <a:rPr lang="en-US" smtClean="0">
                <a:solidFill>
                  <a:srgbClr val="FFFFFF"/>
                </a:solidFill>
              </a:rPr>
              <a:t>RMIT University and WAGA 2016</a:t>
            </a:r>
            <a:endParaRPr lang="en-AU" smtClean="0">
              <a:solidFill>
                <a:srgbClr val="FFFFFF"/>
              </a:solidFill>
            </a:endParaRPr>
          </a:p>
        </p:txBody>
      </p:sp>
      <p:sp>
        <p:nvSpPr>
          <p:cNvPr id="66566" name="Rectangle 6"/>
          <p:cNvSpPr>
            <a:spLocks noGrp="1" noChangeArrowheads="1"/>
          </p:cNvSpPr>
          <p:nvPr>
            <p:ph type="ftr" sz="quarter" idx="3"/>
          </p:nvPr>
        </p:nvSpPr>
        <p:spPr bwMode="auto">
          <a:xfrm>
            <a:off x="2611438" y="6575425"/>
            <a:ext cx="38322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base">
              <a:defRPr sz="1100"/>
            </a:lvl1pPr>
          </a:lstStyle>
          <a:p>
            <a:pPr>
              <a:spcBef>
                <a:spcPct val="0"/>
              </a:spcBef>
              <a:spcAft>
                <a:spcPct val="0"/>
              </a:spcAft>
            </a:pPr>
            <a:r>
              <a:rPr lang="en-AU" smtClean="0">
                <a:solidFill>
                  <a:srgbClr val="FFFFFF"/>
                </a:solidFill>
              </a:rPr>
              <a:t>Climate Compatible Development in Asian Cities Workshop 6-7 June 2016</a:t>
            </a:r>
          </a:p>
        </p:txBody>
      </p:sp>
      <p:sp>
        <p:nvSpPr>
          <p:cNvPr id="66567" name="Rectangle 7"/>
          <p:cNvSpPr>
            <a:spLocks noGrp="1" noChangeArrowheads="1"/>
          </p:cNvSpPr>
          <p:nvPr>
            <p:ph type="sldNum" sz="quarter" idx="4"/>
          </p:nvPr>
        </p:nvSpPr>
        <p:spPr bwMode="auto">
          <a:xfrm>
            <a:off x="6523038" y="6578600"/>
            <a:ext cx="2133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defRPr sz="1100"/>
            </a:lvl1pPr>
          </a:lstStyle>
          <a:p>
            <a:pPr>
              <a:spcBef>
                <a:spcPct val="0"/>
              </a:spcBef>
              <a:spcAft>
                <a:spcPct val="0"/>
              </a:spcAft>
            </a:pPr>
            <a:fld id="{AC9331B7-24CB-44D5-92EC-EA204DCBB765}" type="slidenum">
              <a:rPr lang="en-AU" smtClean="0">
                <a:solidFill>
                  <a:srgbClr val="FFFFFF"/>
                </a:solidFill>
              </a:rPr>
              <a:pPr>
                <a:spcBef>
                  <a:spcPct val="0"/>
                </a:spcBef>
                <a:spcAft>
                  <a:spcPct val="0"/>
                </a:spcAft>
              </a:pPr>
              <a:t>‹#›</a:t>
            </a:fld>
            <a:endParaRPr lang="en-AU" smtClean="0">
              <a:solidFill>
                <a:srgbClr val="FFFFFF"/>
              </a:solidFill>
            </a:endParaRPr>
          </a:p>
        </p:txBody>
      </p:sp>
    </p:spTree>
    <p:extLst>
      <p:ext uri="{BB962C8B-B14F-4D97-AF65-F5344CB8AC3E}">
        <p14:creationId xmlns:p14="http://schemas.microsoft.com/office/powerpoint/2010/main" val="14960018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p:txStyles>
    <p:titleStyle>
      <a:lvl1pPr algn="l" rtl="0" fontAlgn="base">
        <a:spcBef>
          <a:spcPct val="0"/>
        </a:spcBef>
        <a:spcAft>
          <a:spcPct val="0"/>
        </a:spcAft>
        <a:defRPr sz="2500">
          <a:solidFill>
            <a:srgbClr val="EE3224"/>
          </a:solidFill>
          <a:latin typeface="+mj-lt"/>
          <a:ea typeface="+mj-ea"/>
          <a:cs typeface="+mj-cs"/>
        </a:defRPr>
      </a:lvl1pPr>
      <a:lvl2pPr algn="l" rtl="0" fontAlgn="base">
        <a:spcBef>
          <a:spcPct val="0"/>
        </a:spcBef>
        <a:spcAft>
          <a:spcPct val="0"/>
        </a:spcAft>
        <a:defRPr sz="2500">
          <a:solidFill>
            <a:srgbClr val="EE3224"/>
          </a:solidFill>
          <a:latin typeface="Arial" pitchFamily="34" charset="0"/>
          <a:cs typeface="Arial" pitchFamily="34" charset="0"/>
        </a:defRPr>
      </a:lvl2pPr>
      <a:lvl3pPr algn="l" rtl="0" fontAlgn="base">
        <a:spcBef>
          <a:spcPct val="0"/>
        </a:spcBef>
        <a:spcAft>
          <a:spcPct val="0"/>
        </a:spcAft>
        <a:defRPr sz="2500">
          <a:solidFill>
            <a:srgbClr val="EE3224"/>
          </a:solidFill>
          <a:latin typeface="Arial" pitchFamily="34" charset="0"/>
          <a:cs typeface="Arial" pitchFamily="34" charset="0"/>
        </a:defRPr>
      </a:lvl3pPr>
      <a:lvl4pPr algn="l" rtl="0" fontAlgn="base">
        <a:spcBef>
          <a:spcPct val="0"/>
        </a:spcBef>
        <a:spcAft>
          <a:spcPct val="0"/>
        </a:spcAft>
        <a:defRPr sz="2500">
          <a:solidFill>
            <a:srgbClr val="EE3224"/>
          </a:solidFill>
          <a:latin typeface="Arial" pitchFamily="34" charset="0"/>
          <a:cs typeface="Arial" pitchFamily="34" charset="0"/>
        </a:defRPr>
      </a:lvl4pPr>
      <a:lvl5pPr algn="l" rtl="0" fontAlgn="base">
        <a:spcBef>
          <a:spcPct val="0"/>
        </a:spcBef>
        <a:spcAft>
          <a:spcPct val="0"/>
        </a:spcAft>
        <a:defRPr sz="2500">
          <a:solidFill>
            <a:srgbClr val="EE3224"/>
          </a:solidFill>
          <a:latin typeface="Arial" pitchFamily="34" charset="0"/>
          <a:cs typeface="Arial" pitchFamily="34" charset="0"/>
        </a:defRPr>
      </a:lvl5pPr>
      <a:lvl6pPr marL="457200" algn="l" rtl="0" fontAlgn="base">
        <a:spcBef>
          <a:spcPct val="0"/>
        </a:spcBef>
        <a:spcAft>
          <a:spcPct val="0"/>
        </a:spcAft>
        <a:defRPr sz="2500">
          <a:solidFill>
            <a:srgbClr val="EE3224"/>
          </a:solidFill>
          <a:latin typeface="Arial" pitchFamily="34" charset="0"/>
          <a:cs typeface="Arial" pitchFamily="34" charset="0"/>
        </a:defRPr>
      </a:lvl6pPr>
      <a:lvl7pPr marL="914400" algn="l" rtl="0" fontAlgn="base">
        <a:spcBef>
          <a:spcPct val="0"/>
        </a:spcBef>
        <a:spcAft>
          <a:spcPct val="0"/>
        </a:spcAft>
        <a:defRPr sz="2500">
          <a:solidFill>
            <a:srgbClr val="EE3224"/>
          </a:solidFill>
          <a:latin typeface="Arial" pitchFamily="34" charset="0"/>
          <a:cs typeface="Arial" pitchFamily="34" charset="0"/>
        </a:defRPr>
      </a:lvl7pPr>
      <a:lvl8pPr marL="1371600" algn="l" rtl="0" fontAlgn="base">
        <a:spcBef>
          <a:spcPct val="0"/>
        </a:spcBef>
        <a:spcAft>
          <a:spcPct val="0"/>
        </a:spcAft>
        <a:defRPr sz="2500">
          <a:solidFill>
            <a:srgbClr val="EE3224"/>
          </a:solidFill>
          <a:latin typeface="Arial" pitchFamily="34" charset="0"/>
          <a:cs typeface="Arial" pitchFamily="34" charset="0"/>
        </a:defRPr>
      </a:lvl8pPr>
      <a:lvl9pPr marL="1828800" algn="l" rtl="0" fontAlgn="base">
        <a:spcBef>
          <a:spcPct val="0"/>
        </a:spcBef>
        <a:spcAft>
          <a:spcPct val="0"/>
        </a:spcAft>
        <a:defRPr sz="2500">
          <a:solidFill>
            <a:srgbClr val="EE3224"/>
          </a:solidFill>
          <a:latin typeface="Arial" pitchFamily="34" charset="0"/>
          <a:cs typeface="Arial" pitchFamily="34" charset="0"/>
        </a:defRPr>
      </a:lvl9pPr>
    </p:titleStyle>
    <p:bodyStyle>
      <a:lvl1pPr marL="180975" indent="-180975" algn="l" rtl="0" fontAlgn="base">
        <a:spcBef>
          <a:spcPct val="50000"/>
        </a:spcBef>
        <a:spcAft>
          <a:spcPct val="0"/>
        </a:spcAft>
        <a:buClr>
          <a:srgbClr val="887E6E"/>
        </a:buClr>
        <a:buChar char="•"/>
        <a:defRPr>
          <a:solidFill>
            <a:schemeClr val="tx1"/>
          </a:solidFill>
          <a:latin typeface="+mn-lt"/>
          <a:ea typeface="+mn-ea"/>
          <a:cs typeface="+mn-cs"/>
        </a:defRPr>
      </a:lvl1pPr>
      <a:lvl2pPr marL="485775" indent="-161925" algn="l" rtl="0" fontAlgn="base">
        <a:spcBef>
          <a:spcPct val="25000"/>
        </a:spcBef>
        <a:spcAft>
          <a:spcPct val="0"/>
        </a:spcAft>
        <a:buClr>
          <a:srgbClr val="887E6E"/>
        </a:buClr>
        <a:buFont typeface="Arial" pitchFamily="34" charset="0"/>
        <a:buChar char="–"/>
        <a:defRPr>
          <a:solidFill>
            <a:schemeClr val="tx1"/>
          </a:solidFill>
          <a:latin typeface="+mn-lt"/>
          <a:cs typeface="+mn-cs"/>
        </a:defRPr>
      </a:lvl2pPr>
      <a:lvl3pPr marL="795338" indent="-161925" algn="l" rtl="0" fontAlgn="base">
        <a:spcBef>
          <a:spcPct val="25000"/>
        </a:spcBef>
        <a:spcAft>
          <a:spcPct val="0"/>
        </a:spcAft>
        <a:buClr>
          <a:srgbClr val="887E6E"/>
        </a:buClr>
        <a:buFont typeface="Arial" pitchFamily="34" charset="0"/>
        <a:buChar char="–"/>
        <a:defRPr>
          <a:solidFill>
            <a:schemeClr val="tx1"/>
          </a:solidFill>
          <a:latin typeface="+mn-lt"/>
          <a:cs typeface="+mn-cs"/>
        </a:defRPr>
      </a:lvl3pPr>
      <a:lvl4pPr marL="1090613" indent="-166688" algn="l" rtl="0" fontAlgn="base">
        <a:spcBef>
          <a:spcPct val="25000"/>
        </a:spcBef>
        <a:spcAft>
          <a:spcPct val="0"/>
        </a:spcAft>
        <a:buClr>
          <a:srgbClr val="887E6E"/>
        </a:buClr>
        <a:buChar char="–"/>
        <a:defRPr>
          <a:solidFill>
            <a:schemeClr val="tx1"/>
          </a:solidFill>
          <a:latin typeface="+mn-lt"/>
          <a:cs typeface="+mn-cs"/>
        </a:defRPr>
      </a:lvl4pPr>
      <a:lvl5pPr marL="1390650" indent="-171450" algn="l" rtl="0" fontAlgn="base">
        <a:spcBef>
          <a:spcPct val="25000"/>
        </a:spcBef>
        <a:spcAft>
          <a:spcPct val="0"/>
        </a:spcAft>
        <a:buClr>
          <a:srgbClr val="887E6E"/>
        </a:buClr>
        <a:buFont typeface="Arial" pitchFamily="34" charset="0"/>
        <a:buChar char="–"/>
        <a:defRPr>
          <a:solidFill>
            <a:schemeClr val="tx1"/>
          </a:solidFill>
          <a:latin typeface="+mn-lt"/>
          <a:cs typeface="+mn-cs"/>
        </a:defRPr>
      </a:lvl5pPr>
      <a:lvl6pPr marL="1847850" indent="-171450" algn="l" rtl="0" fontAlgn="base">
        <a:spcBef>
          <a:spcPct val="25000"/>
        </a:spcBef>
        <a:spcAft>
          <a:spcPct val="0"/>
        </a:spcAft>
        <a:buClr>
          <a:srgbClr val="887E6E"/>
        </a:buClr>
        <a:buFont typeface="Arial" pitchFamily="34" charset="0"/>
        <a:buChar char="–"/>
        <a:defRPr>
          <a:solidFill>
            <a:schemeClr val="tx1"/>
          </a:solidFill>
          <a:latin typeface="+mn-lt"/>
          <a:cs typeface="+mn-cs"/>
        </a:defRPr>
      </a:lvl6pPr>
      <a:lvl7pPr marL="2305050" indent="-171450" algn="l" rtl="0" fontAlgn="base">
        <a:spcBef>
          <a:spcPct val="25000"/>
        </a:spcBef>
        <a:spcAft>
          <a:spcPct val="0"/>
        </a:spcAft>
        <a:buClr>
          <a:srgbClr val="887E6E"/>
        </a:buClr>
        <a:buFont typeface="Arial" pitchFamily="34" charset="0"/>
        <a:buChar char="–"/>
        <a:defRPr>
          <a:solidFill>
            <a:schemeClr val="tx1"/>
          </a:solidFill>
          <a:latin typeface="+mn-lt"/>
          <a:cs typeface="+mn-cs"/>
        </a:defRPr>
      </a:lvl7pPr>
      <a:lvl8pPr marL="2762250" indent="-171450" algn="l" rtl="0" fontAlgn="base">
        <a:spcBef>
          <a:spcPct val="25000"/>
        </a:spcBef>
        <a:spcAft>
          <a:spcPct val="0"/>
        </a:spcAft>
        <a:buClr>
          <a:srgbClr val="887E6E"/>
        </a:buClr>
        <a:buFont typeface="Arial" pitchFamily="34" charset="0"/>
        <a:buChar char="–"/>
        <a:defRPr>
          <a:solidFill>
            <a:schemeClr val="tx1"/>
          </a:solidFill>
          <a:latin typeface="+mn-lt"/>
          <a:cs typeface="+mn-cs"/>
        </a:defRPr>
      </a:lvl8pPr>
      <a:lvl9pPr marL="3219450" indent="-171450" algn="l" rtl="0" fontAlgn="base">
        <a:spcBef>
          <a:spcPct val="25000"/>
        </a:spcBef>
        <a:spcAft>
          <a:spcPct val="0"/>
        </a:spcAft>
        <a:buClr>
          <a:srgbClr val="887E6E"/>
        </a:buClr>
        <a:buFont typeface="Arial" pitchFamily="34"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7639" y="1713231"/>
            <a:ext cx="8126761" cy="4412932"/>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8" name="Picture 7" descr="WAGA_Power_Point_Header.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1368472"/>
          </a:xfrm>
          <a:prstGeom prst="rect">
            <a:avLst/>
          </a:prstGeom>
        </p:spPr>
      </p:pic>
      <p:pic>
        <p:nvPicPr>
          <p:cNvPr id="7" name="Picture 6" descr="WAGA_Power_Point_Footer.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6232413"/>
            <a:ext cx="9144000" cy="625587"/>
          </a:xfrm>
          <a:prstGeom prst="rect">
            <a:avLst/>
          </a:prstGeom>
        </p:spPr>
      </p:pic>
    </p:spTree>
    <p:extLst>
      <p:ext uri="{BB962C8B-B14F-4D97-AF65-F5344CB8AC3E}">
        <p14:creationId xmlns:p14="http://schemas.microsoft.com/office/powerpoint/2010/main" val="36694680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hf hdr="0" ftr="0" dt="0"/>
  <p:txStyles>
    <p:titleStyle>
      <a:lvl1pPr algn="l" defTabSz="457200" rtl="0" eaLnBrk="1" latinLnBrk="0" hangingPunct="1">
        <a:spcBef>
          <a:spcPct val="0"/>
        </a:spcBef>
        <a:buNone/>
        <a:defRPr sz="26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hyperlink" Target="https://gallery.mailchimp.com/b38874b25e686137780eb836e/files/M_E_Lit_Review.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95300" y="3068960"/>
            <a:ext cx="6400800" cy="1566862"/>
          </a:xfrm>
        </p:spPr>
        <p:txBody>
          <a:bodyPr/>
          <a:lstStyle/>
          <a:p>
            <a:r>
              <a:rPr lang="en-US" i="1" dirty="0" smtClean="0"/>
              <a:t>A theoretical framework for monitoring and evaluation of climate change adaptation for local government.</a:t>
            </a:r>
            <a:endParaRPr lang="en-US" dirty="0" smtClean="0"/>
          </a:p>
        </p:txBody>
      </p:sp>
      <p:sp>
        <p:nvSpPr>
          <p:cNvPr id="3" name="Title 2"/>
          <p:cNvSpPr>
            <a:spLocks noGrp="1"/>
          </p:cNvSpPr>
          <p:nvPr>
            <p:ph type="title"/>
          </p:nvPr>
        </p:nvSpPr>
        <p:spPr>
          <a:xfrm>
            <a:off x="457200" y="2038033"/>
            <a:ext cx="8229600" cy="919162"/>
          </a:xfrm>
        </p:spPr>
        <p:txBody>
          <a:bodyPr/>
          <a:lstStyle/>
          <a:p>
            <a:r>
              <a:rPr lang="en-US" dirty="0" smtClean="0">
                <a:solidFill>
                  <a:schemeClr val="accent6">
                    <a:lumMod val="75000"/>
                  </a:schemeClr>
                </a:solidFill>
              </a:rPr>
              <a:t>How well </a:t>
            </a:r>
            <a:r>
              <a:rPr lang="en-US" i="1" dirty="0" smtClean="0">
                <a:solidFill>
                  <a:schemeClr val="accent6">
                    <a:lumMod val="75000"/>
                  </a:schemeClr>
                </a:solidFill>
              </a:rPr>
              <a:t>are</a:t>
            </a:r>
            <a:r>
              <a:rPr lang="en-US" dirty="0" smtClean="0">
                <a:solidFill>
                  <a:schemeClr val="accent6">
                    <a:lumMod val="75000"/>
                  </a:schemeClr>
                </a:solidFill>
              </a:rPr>
              <a:t> we adapting?</a:t>
            </a:r>
            <a:endParaRPr lang="en-US" dirty="0">
              <a:solidFill>
                <a:schemeClr val="accent6">
                  <a:lumMod val="75000"/>
                </a:schemeClr>
              </a:solidFill>
            </a:endParaRPr>
          </a:p>
        </p:txBody>
      </p:sp>
      <p:pic>
        <p:nvPicPr>
          <p:cNvPr id="2050" name="Picture 2" descr="C:\Users\heatherm\Desktop\Adaptation pics\WAGA - Pictures - Brimbank - Endangered Species due to Climate Change - Green Gully Irrigation dam low level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0"/>
          <a:stretch/>
        </p:blipFill>
        <p:spPr bwMode="auto">
          <a:xfrm>
            <a:off x="-3563" y="4661270"/>
            <a:ext cx="3975100" cy="221637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eatherm\Desktop\Adaptation pics\WAGA - Pictures - Brimbank - Endangered Species due to Climate Change - St Albans Flood 2010 Nov _0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9692" y="4697710"/>
            <a:ext cx="2955171" cy="22163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eatherm\Desktop\Adaptation pics\WAGA - Pictures - Brimbank - Endangered Species due to Climate Change - Taylors Valley grass fi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4685011"/>
            <a:ext cx="2226429" cy="219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111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57199" y="1772816"/>
            <a:ext cx="8285355" cy="4686300"/>
          </a:xfrm>
        </p:spPr>
        <p:txBody>
          <a:bodyPr>
            <a:normAutofit lnSpcReduction="10000"/>
          </a:bodyPr>
          <a:lstStyle/>
          <a:p>
            <a:pPr lvl="0"/>
            <a:r>
              <a:rPr lang="en-US" sz="2800" dirty="0">
                <a:solidFill>
                  <a:schemeClr val="accent6"/>
                </a:solidFill>
              </a:rPr>
              <a:t>Adaptation implements </a:t>
            </a:r>
            <a:r>
              <a:rPr lang="en-US" sz="2800" dirty="0">
                <a:solidFill>
                  <a:srgbClr val="595959"/>
                </a:solidFill>
              </a:rPr>
              <a:t>processes or outcomes </a:t>
            </a:r>
            <a:r>
              <a:rPr lang="en-US" sz="2800" dirty="0">
                <a:solidFill>
                  <a:schemeClr val="accent6"/>
                </a:solidFill>
              </a:rPr>
              <a:t>that:</a:t>
            </a:r>
            <a:r>
              <a:rPr lang="en-US" sz="2800" b="1" dirty="0">
                <a:solidFill>
                  <a:schemeClr val="accent6"/>
                </a:solidFill>
              </a:rPr>
              <a:t/>
            </a:r>
            <a:br>
              <a:rPr lang="en-US" sz="2800" b="1" dirty="0">
                <a:solidFill>
                  <a:schemeClr val="accent6"/>
                </a:solidFill>
              </a:rPr>
            </a:br>
            <a:endParaRPr lang="en-US" sz="2800" b="1" dirty="0">
              <a:solidFill>
                <a:schemeClr val="accent6"/>
              </a:solidFill>
            </a:endParaRPr>
          </a:p>
          <a:p>
            <a:pPr marL="342900" lvl="0" indent="-342900">
              <a:buFont typeface="Arial"/>
              <a:buChar char="•"/>
            </a:pPr>
            <a:r>
              <a:rPr lang="en-US" sz="2400" dirty="0"/>
              <a:t>Continue to perform under a number of different future scenarios. </a:t>
            </a:r>
            <a:endParaRPr lang="en-AU" sz="2400" dirty="0"/>
          </a:p>
          <a:p>
            <a:pPr marL="342900" lvl="0" indent="-342900">
              <a:buFont typeface="Arial"/>
              <a:buChar char="•"/>
            </a:pPr>
            <a:r>
              <a:rPr lang="en-US" sz="2400" dirty="0"/>
              <a:t>Increase flexibility</a:t>
            </a:r>
            <a:endParaRPr lang="en-AU" sz="2400" dirty="0"/>
          </a:p>
          <a:p>
            <a:pPr marL="342900" lvl="0" indent="-342900">
              <a:buFont typeface="Arial"/>
              <a:buChar char="•"/>
            </a:pPr>
            <a:r>
              <a:rPr lang="en-US" sz="2400" dirty="0"/>
              <a:t>Build in resilience and/or redundancy</a:t>
            </a:r>
            <a:endParaRPr lang="en-AU" sz="2400" dirty="0"/>
          </a:p>
          <a:p>
            <a:pPr marL="342900" indent="-342900">
              <a:buFont typeface="Arial"/>
              <a:buChar char="•"/>
            </a:pPr>
            <a:r>
              <a:rPr lang="en-US" sz="2400" dirty="0"/>
              <a:t>Meet planned </a:t>
            </a:r>
            <a:r>
              <a:rPr lang="en-US" sz="2400" dirty="0" smtClean="0"/>
              <a:t>budgets</a:t>
            </a:r>
            <a:r>
              <a:rPr lang="en-AU" sz="2400" dirty="0" smtClean="0"/>
              <a:t> </a:t>
            </a:r>
          </a:p>
          <a:p>
            <a:pPr marL="342900" indent="-342900">
              <a:buFont typeface="Arial"/>
              <a:buChar char="•"/>
            </a:pPr>
            <a:r>
              <a:rPr lang="en-AU" sz="2400" dirty="0" smtClean="0"/>
              <a:t>Don’t increase CO2-e</a:t>
            </a:r>
          </a:p>
          <a:p>
            <a:pPr marL="342900" indent="-342900">
              <a:buFont typeface="Arial"/>
              <a:buChar char="•"/>
            </a:pPr>
            <a:r>
              <a:rPr lang="en-AU" sz="2400" dirty="0" smtClean="0"/>
              <a:t>Don’t </a:t>
            </a:r>
            <a:r>
              <a:rPr lang="en-AU" sz="2400" dirty="0"/>
              <a:t>increase community </a:t>
            </a:r>
            <a:r>
              <a:rPr lang="en-AU" sz="2400" dirty="0" smtClean="0"/>
              <a:t>vulnerability</a:t>
            </a:r>
          </a:p>
          <a:p>
            <a:pPr marL="342900" indent="-342900">
              <a:buFont typeface="Arial"/>
              <a:buChar char="•"/>
            </a:pPr>
            <a:r>
              <a:rPr lang="en-AU" sz="2400" dirty="0" smtClean="0"/>
              <a:t>Avoids </a:t>
            </a:r>
            <a:r>
              <a:rPr lang="en-AU" sz="2400" dirty="0"/>
              <a:t>adverse outcomes</a:t>
            </a:r>
          </a:p>
          <a:p>
            <a:pPr algn="ctr"/>
            <a:endParaRPr lang="en-US" sz="2400" i="1" dirty="0" smtClean="0"/>
          </a:p>
        </p:txBody>
      </p:sp>
      <p:sp>
        <p:nvSpPr>
          <p:cNvPr id="3" name="Title 2"/>
          <p:cNvSpPr>
            <a:spLocks noGrp="1"/>
          </p:cNvSpPr>
          <p:nvPr>
            <p:ph type="title"/>
          </p:nvPr>
        </p:nvSpPr>
        <p:spPr/>
        <p:txBody>
          <a:bodyPr/>
          <a:lstStyle/>
          <a:p>
            <a:r>
              <a:rPr lang="en-US" dirty="0" smtClean="0"/>
              <a:t>Principles of adaptation</a:t>
            </a:r>
            <a:endParaRPr lang="en-US" dirty="0"/>
          </a:p>
        </p:txBody>
      </p:sp>
    </p:spTree>
    <p:extLst>
      <p:ext uri="{BB962C8B-B14F-4D97-AF65-F5344CB8AC3E}">
        <p14:creationId xmlns:p14="http://schemas.microsoft.com/office/powerpoint/2010/main" val="1912132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982284"/>
          </a:xfrm>
          <a:prstGeom prst="rect">
            <a:avLst/>
          </a:prstGeom>
        </p:spPr>
        <p:txBody>
          <a:bodyPr>
            <a:normAutofit/>
          </a:bodyPr>
          <a:lstStyle/>
          <a:p>
            <a:r>
              <a:rPr lang="en-US" dirty="0"/>
              <a:t>6. Piloting the Framework: Themes and Indicators </a:t>
            </a:r>
            <a:r>
              <a:rPr lang="en-US" dirty="0" smtClean="0"/>
              <a:t>Community Wellbeing and Emergency management</a:t>
            </a:r>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40219" y="5008812"/>
            <a:ext cx="2703781" cy="188599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33813" y="3149951"/>
            <a:ext cx="2710187" cy="1858861"/>
          </a:xfrm>
          <a:prstGeom prst="rect">
            <a:avLst/>
          </a:prstGeom>
        </p:spPr>
      </p:pic>
      <p:pic>
        <p:nvPicPr>
          <p:cNvPr id="2051" name="Picture 3" descr="C:\TRIM\TEMP\HPTRIM.5824\t0O93BNF.JPG"/>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6436280" y="1369984"/>
            <a:ext cx="2707720" cy="17799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2441" y="1540845"/>
            <a:ext cx="6121998" cy="4733369"/>
          </a:xfrm>
          <a:prstGeom prst="rect">
            <a:avLst/>
          </a:prstGeom>
        </p:spPr>
      </p:pic>
    </p:spTree>
    <p:extLst>
      <p:ext uri="{BB962C8B-B14F-4D97-AF65-F5344CB8AC3E}">
        <p14:creationId xmlns:p14="http://schemas.microsoft.com/office/powerpoint/2010/main" val="677569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74638"/>
            <a:ext cx="5540761" cy="1143000"/>
          </a:xfrm>
        </p:spPr>
        <p:txBody>
          <a:bodyPr/>
          <a:lstStyle/>
          <a:p>
            <a:r>
              <a:rPr lang="en-AU" dirty="0"/>
              <a:t>Community Wellbeing and Emergency Management: Indicators</a:t>
            </a:r>
          </a:p>
        </p:txBody>
      </p:sp>
      <p:sp>
        <p:nvSpPr>
          <p:cNvPr id="4" name="Content Placeholder 2"/>
          <p:cNvSpPr txBox="1">
            <a:spLocks/>
          </p:cNvSpPr>
          <p:nvPr/>
        </p:nvSpPr>
        <p:spPr>
          <a:xfrm>
            <a:off x="323528" y="1484784"/>
            <a:ext cx="8229600" cy="5904656"/>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eriod"/>
            </a:pPr>
            <a:r>
              <a:rPr lang="en-US" sz="1700" b="1" dirty="0" smtClean="0">
                <a:solidFill>
                  <a:schemeClr val="tx1"/>
                </a:solidFill>
              </a:rPr>
              <a:t>Service Vulnerability and Resilience</a:t>
            </a:r>
            <a:r>
              <a:rPr lang="en-US" sz="1700" b="1" dirty="0" smtClean="0"/>
              <a:t>:</a:t>
            </a:r>
          </a:p>
          <a:p>
            <a:pPr marL="647700" lvl="1" indent="-342900"/>
            <a:r>
              <a:rPr lang="en-US" sz="1700" dirty="0" smtClean="0">
                <a:solidFill>
                  <a:srgbClr val="000000"/>
                </a:solidFill>
              </a:rPr>
              <a:t>Knowledge of vulnerable people exposed to extreme weather events</a:t>
            </a:r>
          </a:p>
          <a:p>
            <a:pPr marL="647700" lvl="1" indent="-342900"/>
            <a:r>
              <a:rPr lang="en-US" sz="1700" dirty="0" smtClean="0">
                <a:solidFill>
                  <a:srgbClr val="000000"/>
                </a:solidFill>
              </a:rPr>
              <a:t>Continuity of critical home and community care services</a:t>
            </a:r>
          </a:p>
          <a:p>
            <a:pPr marL="647700" lvl="1" indent="-342900"/>
            <a:r>
              <a:rPr lang="en-US" sz="1700" dirty="0" smtClean="0">
                <a:solidFill>
                  <a:srgbClr val="000000"/>
                </a:solidFill>
              </a:rPr>
              <a:t>Residents seeking refuge in official council run emergency relief </a:t>
            </a:r>
            <a:r>
              <a:rPr lang="en-US" sz="1700" dirty="0" err="1" smtClean="0">
                <a:solidFill>
                  <a:srgbClr val="000000"/>
                </a:solidFill>
              </a:rPr>
              <a:t>centres</a:t>
            </a:r>
            <a:r>
              <a:rPr lang="en-US" sz="1700" dirty="0" smtClean="0">
                <a:solidFill>
                  <a:srgbClr val="000000"/>
                </a:solidFill>
              </a:rPr>
              <a:t> during severe weather events</a:t>
            </a:r>
          </a:p>
          <a:p>
            <a:pPr>
              <a:buFont typeface="+mj-lt"/>
              <a:buAutoNum type="arabicPeriod"/>
            </a:pPr>
            <a:r>
              <a:rPr lang="en-US" sz="1700" b="1" dirty="0" smtClean="0">
                <a:solidFill>
                  <a:srgbClr val="000000"/>
                </a:solidFill>
              </a:rPr>
              <a:t>Institutional capacity:</a:t>
            </a:r>
          </a:p>
          <a:p>
            <a:pPr marL="647700" lvl="1" indent="-342900"/>
            <a:r>
              <a:rPr lang="en-US" sz="1700" dirty="0" smtClean="0">
                <a:solidFill>
                  <a:srgbClr val="000000"/>
                </a:solidFill>
              </a:rPr>
              <a:t>Staff capacity to address climate change in decision making (interviews and surveys)</a:t>
            </a:r>
          </a:p>
          <a:p>
            <a:pPr marL="647700" lvl="1" indent="-342900"/>
            <a:r>
              <a:rPr lang="en-US" sz="1700" dirty="0" smtClean="0">
                <a:solidFill>
                  <a:srgbClr val="000000"/>
                </a:solidFill>
              </a:rPr>
              <a:t>Emergency management framework </a:t>
            </a:r>
            <a:r>
              <a:rPr lang="en-US" sz="1700" dirty="0" err="1" smtClean="0">
                <a:solidFill>
                  <a:srgbClr val="000000"/>
                </a:solidFill>
              </a:rPr>
              <a:t>recognises</a:t>
            </a:r>
            <a:r>
              <a:rPr lang="en-US" sz="1700" dirty="0" smtClean="0">
                <a:solidFill>
                  <a:srgbClr val="000000"/>
                </a:solidFill>
              </a:rPr>
              <a:t> and responds to changing risk levels with climate change</a:t>
            </a:r>
          </a:p>
          <a:p>
            <a:pPr>
              <a:buFont typeface="+mj-lt"/>
              <a:buAutoNum type="arabicPeriod"/>
            </a:pPr>
            <a:r>
              <a:rPr lang="en-US" sz="1700" b="1" dirty="0" smtClean="0">
                <a:solidFill>
                  <a:srgbClr val="000000"/>
                </a:solidFill>
              </a:rPr>
              <a:t>Resourcing and Budgeting:</a:t>
            </a:r>
          </a:p>
          <a:p>
            <a:pPr marL="647700" lvl="1" indent="-342900"/>
            <a:r>
              <a:rPr lang="en-US" sz="1700" dirty="0" smtClean="0">
                <a:solidFill>
                  <a:srgbClr val="000000"/>
                </a:solidFill>
              </a:rPr>
              <a:t>Tracking long term trends in investment towards preparing for/responding to extreme weather events</a:t>
            </a:r>
          </a:p>
          <a:p>
            <a:pPr>
              <a:buFont typeface="+mj-lt"/>
              <a:buAutoNum type="arabicPeriod"/>
            </a:pPr>
            <a:r>
              <a:rPr lang="en-US" sz="1700" b="1" dirty="0" smtClean="0">
                <a:solidFill>
                  <a:srgbClr val="000000"/>
                </a:solidFill>
              </a:rPr>
              <a:t>Community Participation:</a:t>
            </a:r>
          </a:p>
          <a:p>
            <a:pPr lvl="1"/>
            <a:r>
              <a:rPr lang="en-US" sz="1700" dirty="0" smtClean="0">
                <a:solidFill>
                  <a:srgbClr val="000000"/>
                </a:solidFill>
              </a:rPr>
              <a:t>Community preparedness to respond to extreme weather events</a:t>
            </a:r>
          </a:p>
          <a:p>
            <a:pPr lvl="1"/>
            <a:r>
              <a:rPr lang="en-US" sz="1700" dirty="0" smtClean="0">
                <a:solidFill>
                  <a:srgbClr val="000000"/>
                </a:solidFill>
              </a:rPr>
              <a:t>Community lifestyle and household resilience to a changing climate</a:t>
            </a:r>
            <a:r>
              <a:rPr lang="en-US" sz="1700" dirty="0" smtClean="0">
                <a:solidFill>
                  <a:schemeClr val="accent2"/>
                </a:solidFill>
              </a:rPr>
              <a:t>.</a:t>
            </a:r>
            <a:endParaRPr lang="en-US" sz="1700" dirty="0" smtClean="0">
              <a:solidFill>
                <a:srgbClr val="000000"/>
              </a:solidFill>
            </a:endParaRPr>
          </a:p>
        </p:txBody>
      </p:sp>
    </p:spTree>
    <p:extLst>
      <p:ext uri="{BB962C8B-B14F-4D97-AF65-F5344CB8AC3E}">
        <p14:creationId xmlns:p14="http://schemas.microsoft.com/office/powerpoint/2010/main" val="3859197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83515" cy="982284"/>
          </a:xfrm>
          <a:prstGeom prst="rect">
            <a:avLst/>
          </a:prstGeom>
        </p:spPr>
        <p:txBody>
          <a:bodyPr>
            <a:normAutofit/>
          </a:bodyPr>
          <a:lstStyle/>
          <a:p>
            <a:r>
              <a:rPr lang="en-US" dirty="0" smtClean="0"/>
              <a:t>Open Space and Water Security</a:t>
            </a:r>
            <a:endParaRPr lang="en-US" dirty="0"/>
          </a:p>
        </p:txBody>
      </p:sp>
      <p:pic>
        <p:nvPicPr>
          <p:cNvPr id="4" name="Picture 2" descr="C:\TRIM\TEMP\HPTRIM.5824\t0O93C1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15" y="1365354"/>
            <a:ext cx="1685613" cy="22567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618042"/>
            <a:ext cx="1680998" cy="1120228"/>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15" y="4738269"/>
            <a:ext cx="1689690" cy="2119731"/>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74659" y="1446810"/>
            <a:ext cx="6614585" cy="4895850"/>
          </a:xfrm>
          <a:prstGeom prst="rect">
            <a:avLst/>
          </a:prstGeom>
        </p:spPr>
      </p:pic>
    </p:spTree>
    <p:extLst>
      <p:ext uri="{BB962C8B-B14F-4D97-AF65-F5344CB8AC3E}">
        <p14:creationId xmlns:p14="http://schemas.microsoft.com/office/powerpoint/2010/main" val="199903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74638"/>
            <a:ext cx="5540761" cy="1143000"/>
          </a:xfrm>
        </p:spPr>
        <p:txBody>
          <a:bodyPr/>
          <a:lstStyle/>
          <a:p>
            <a:r>
              <a:rPr lang="en-AU" dirty="0"/>
              <a:t>Open Space and Water Security: Indicators</a:t>
            </a:r>
          </a:p>
        </p:txBody>
      </p:sp>
      <p:sp>
        <p:nvSpPr>
          <p:cNvPr id="4" name="Content Placeholder 2"/>
          <p:cNvSpPr txBox="1">
            <a:spLocks/>
          </p:cNvSpPr>
          <p:nvPr/>
        </p:nvSpPr>
        <p:spPr>
          <a:xfrm>
            <a:off x="323528" y="1484784"/>
            <a:ext cx="8229600" cy="5904656"/>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eriod"/>
            </a:pPr>
            <a:r>
              <a:rPr lang="en-US" sz="1700" b="1" dirty="0" smtClean="0"/>
              <a:t>Service </a:t>
            </a:r>
            <a:r>
              <a:rPr lang="en-US" sz="1700" b="1" dirty="0"/>
              <a:t>Vulnerability/Resilience: </a:t>
            </a:r>
          </a:p>
          <a:p>
            <a:pPr marL="647700" lvl="1" indent="-342900"/>
            <a:r>
              <a:rPr lang="en-US" sz="1700" dirty="0"/>
              <a:t>Type and Volume of water supply used; </a:t>
            </a:r>
          </a:p>
          <a:p>
            <a:pPr marL="647700" lvl="1" indent="-342900"/>
            <a:r>
              <a:rPr lang="en-US" sz="1700" dirty="0"/>
              <a:t>variation of gap in water supply compared to demand over time; </a:t>
            </a:r>
          </a:p>
          <a:p>
            <a:pPr marL="647700" lvl="1" indent="-342900"/>
            <a:r>
              <a:rPr lang="en-US" sz="1700" dirty="0"/>
              <a:t>water efficiency</a:t>
            </a:r>
          </a:p>
          <a:p>
            <a:pPr>
              <a:buFont typeface="+mj-lt"/>
              <a:buAutoNum type="arabicPeriod"/>
            </a:pPr>
            <a:r>
              <a:rPr lang="en-US" sz="1700" b="1" dirty="0"/>
              <a:t>Institutional Capacity</a:t>
            </a:r>
            <a:r>
              <a:rPr lang="en-US" sz="1700" dirty="0"/>
              <a:t>:</a:t>
            </a:r>
          </a:p>
          <a:p>
            <a:pPr>
              <a:buFont typeface="+mj-lt"/>
              <a:buAutoNum type="arabicPeriod"/>
            </a:pPr>
            <a:r>
              <a:rPr lang="en-US" sz="1700" b="1" dirty="0"/>
              <a:t>Resourcing: </a:t>
            </a:r>
          </a:p>
          <a:p>
            <a:pPr lvl="1"/>
            <a:r>
              <a:rPr lang="en-US" sz="1700" dirty="0"/>
              <a:t>changes in long term trend in the cost and frequency of extreme weather event cleanups</a:t>
            </a:r>
          </a:p>
          <a:p>
            <a:pPr lvl="1"/>
            <a:r>
              <a:rPr lang="en-US" sz="1700" dirty="0"/>
              <a:t>Understanding the impact of climate change on council’s operational budgets</a:t>
            </a:r>
          </a:p>
          <a:p>
            <a:pPr>
              <a:buFont typeface="+mj-lt"/>
              <a:buAutoNum type="arabicPeriod"/>
            </a:pPr>
            <a:r>
              <a:rPr lang="en-US" sz="1700" b="1" dirty="0"/>
              <a:t>Participation and Awareness:</a:t>
            </a:r>
          </a:p>
          <a:p>
            <a:pPr lvl="1"/>
            <a:r>
              <a:rPr lang="en-US" sz="1700" dirty="0"/>
              <a:t>Understanding community satisfaction with open space over </a:t>
            </a:r>
            <a:r>
              <a:rPr lang="en-US" sz="1700" dirty="0" smtClean="0"/>
              <a:t>time</a:t>
            </a:r>
            <a:endParaRPr lang="en-US" sz="1700" dirty="0"/>
          </a:p>
        </p:txBody>
      </p:sp>
    </p:spTree>
    <p:extLst>
      <p:ext uri="{BB962C8B-B14F-4D97-AF65-F5344CB8AC3E}">
        <p14:creationId xmlns:p14="http://schemas.microsoft.com/office/powerpoint/2010/main" val="1302624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83515" cy="982284"/>
          </a:xfrm>
          <a:prstGeom prst="rect">
            <a:avLst/>
          </a:prstGeom>
        </p:spPr>
        <p:txBody>
          <a:bodyPr/>
          <a:lstStyle/>
          <a:p>
            <a:r>
              <a:rPr lang="en-US" dirty="0" smtClean="0"/>
              <a:t>Benefits</a:t>
            </a:r>
            <a:endParaRPr lang="en-US" dirty="0"/>
          </a:p>
        </p:txBody>
      </p:sp>
      <p:sp>
        <p:nvSpPr>
          <p:cNvPr id="5" name="Text Placeholder 1"/>
          <p:cNvSpPr>
            <a:spLocks noGrp="1"/>
          </p:cNvSpPr>
          <p:nvPr>
            <p:ph type="body" sz="half" idx="2"/>
          </p:nvPr>
        </p:nvSpPr>
        <p:spPr>
          <a:xfrm>
            <a:off x="457199" y="1623020"/>
            <a:ext cx="8285355" cy="4686300"/>
          </a:xfrm>
        </p:spPr>
        <p:txBody>
          <a:bodyPr>
            <a:noAutofit/>
          </a:bodyPr>
          <a:lstStyle/>
          <a:p>
            <a:pPr algn="ctr"/>
            <a:r>
              <a:rPr lang="en-US" sz="2000" b="1" dirty="0" smtClean="0"/>
              <a:t>Budgeting and resourcing</a:t>
            </a:r>
            <a:br>
              <a:rPr lang="en-US" sz="2000" b="1" dirty="0" smtClean="0"/>
            </a:br>
            <a:r>
              <a:rPr lang="en-US" sz="2000" dirty="0"/>
              <a:t>I</a:t>
            </a:r>
            <a:r>
              <a:rPr lang="en-US" sz="2000" dirty="0" smtClean="0"/>
              <a:t>dentifying where councils are absorbing more costs, and why, creating an evidence base.</a:t>
            </a:r>
          </a:p>
          <a:p>
            <a:pPr algn="ctr"/>
            <a:r>
              <a:rPr lang="en-US" sz="2000" i="1" dirty="0" smtClean="0"/>
              <a:t/>
            </a:r>
            <a:br>
              <a:rPr lang="en-US" sz="2000" i="1" dirty="0" smtClean="0"/>
            </a:br>
            <a:r>
              <a:rPr lang="en-US" sz="2000" b="1" dirty="0" smtClean="0"/>
              <a:t>Being on the front foot</a:t>
            </a:r>
          </a:p>
          <a:p>
            <a:pPr algn="ctr"/>
            <a:r>
              <a:rPr lang="en-US" sz="2000" dirty="0" smtClean="0"/>
              <a:t>Having meaningful stories to argue a strong case for adaptation support with upper management. </a:t>
            </a:r>
          </a:p>
          <a:p>
            <a:pPr algn="ctr"/>
            <a:r>
              <a:rPr lang="en-US" sz="2000" dirty="0" smtClean="0"/>
              <a:t>Being </a:t>
            </a:r>
            <a:r>
              <a:rPr lang="en-US" sz="2000" dirty="0"/>
              <a:t>prepared for new requirements in an updated Climate Change Act. </a:t>
            </a:r>
          </a:p>
          <a:p>
            <a:pPr algn="ctr"/>
            <a:r>
              <a:rPr lang="en-US" sz="2000" dirty="0"/>
              <a:t/>
            </a:r>
            <a:br>
              <a:rPr lang="en-US" sz="2000" dirty="0"/>
            </a:br>
            <a:r>
              <a:rPr lang="en-US" sz="2000" b="1" dirty="0" smtClean="0"/>
              <a:t>Whole of council response</a:t>
            </a:r>
          </a:p>
          <a:p>
            <a:pPr algn="ctr"/>
            <a:r>
              <a:rPr lang="en-US" sz="2000" dirty="0" smtClean="0"/>
              <a:t>Raising institutional capacity, avoiding adverse </a:t>
            </a:r>
            <a:r>
              <a:rPr lang="en-US" sz="2000" dirty="0" smtClean="0"/>
              <a:t>outcomes, </a:t>
            </a:r>
            <a:r>
              <a:rPr lang="en-US" sz="2000" dirty="0" smtClean="0"/>
              <a:t>protecting services to vulnerable residents.</a:t>
            </a:r>
            <a:endParaRPr lang="en-US" sz="2000" dirty="0"/>
          </a:p>
        </p:txBody>
      </p:sp>
    </p:spTree>
    <p:extLst>
      <p:ext uri="{BB962C8B-B14F-4D97-AF65-F5344CB8AC3E}">
        <p14:creationId xmlns:p14="http://schemas.microsoft.com/office/powerpoint/2010/main" val="4289533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Value of the framework to inform decision making</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5275" y="1484784"/>
            <a:ext cx="8587069" cy="458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1237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5108713" cy="1143000"/>
          </a:xfrm>
        </p:spPr>
        <p:txBody>
          <a:bodyPr/>
          <a:lstStyle/>
          <a:p>
            <a:r>
              <a:rPr lang="en-US" dirty="0" smtClean="0"/>
              <a:t>What could long term trending tell us?</a:t>
            </a:r>
            <a:endParaRPr lang="en-US" dirty="0"/>
          </a:p>
        </p:txBody>
      </p:sp>
      <p:graphicFrame>
        <p:nvGraphicFramePr>
          <p:cNvPr id="6" name="Content Placeholder 4"/>
          <p:cNvGraphicFramePr>
            <a:graphicFrameLocks/>
          </p:cNvGraphicFramePr>
          <p:nvPr/>
        </p:nvGraphicFramePr>
        <p:xfrm>
          <a:off x="647700" y="1520788"/>
          <a:ext cx="7559675" cy="441963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1295400" y="4724400"/>
            <a:ext cx="2124075"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19475" y="4292600"/>
            <a:ext cx="28448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64275" y="3357563"/>
            <a:ext cx="1692275"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416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57199" y="1772816"/>
            <a:ext cx="8285355" cy="4686300"/>
          </a:xfrm>
        </p:spPr>
        <p:txBody>
          <a:bodyPr>
            <a:normAutofit fontScale="77500" lnSpcReduction="20000"/>
          </a:bodyPr>
          <a:lstStyle/>
          <a:p>
            <a:pPr marL="342900" indent="-342900">
              <a:buFont typeface="Arial"/>
              <a:buChar char="•"/>
            </a:pPr>
            <a:r>
              <a:rPr lang="en-AU" sz="2800" dirty="0"/>
              <a:t>Embedding happens when the benefits are seen by the people generating the reporting (grounded in the day-to-day)</a:t>
            </a:r>
          </a:p>
          <a:p>
            <a:pPr marL="342900" indent="-342900">
              <a:buFont typeface="Arial"/>
              <a:buChar char="•"/>
            </a:pPr>
            <a:endParaRPr lang="en-AU" sz="2800" dirty="0"/>
          </a:p>
          <a:p>
            <a:pPr marL="342900" indent="-342900">
              <a:buFont typeface="Arial"/>
              <a:buChar char="•"/>
            </a:pPr>
            <a:r>
              <a:rPr lang="en-AU" sz="2800" dirty="0"/>
              <a:t>Embedding happens well when the framework is incorporated with council processes and thereby transcends staff turn-over.</a:t>
            </a:r>
            <a:br>
              <a:rPr lang="en-AU" sz="2800" dirty="0"/>
            </a:br>
            <a:endParaRPr lang="en-AU" sz="2800" dirty="0"/>
          </a:p>
          <a:p>
            <a:pPr marL="342900" indent="-342900">
              <a:buFont typeface="Arial"/>
              <a:buChar char="•"/>
            </a:pPr>
            <a:r>
              <a:rPr lang="en-AU" sz="2800" dirty="0"/>
              <a:t>Top down and bottom up process is needed.</a:t>
            </a:r>
            <a:br>
              <a:rPr lang="en-AU" sz="2800" dirty="0"/>
            </a:br>
            <a:endParaRPr lang="en-AU" sz="2800" dirty="0"/>
          </a:p>
          <a:p>
            <a:pPr marL="342900" indent="-342900">
              <a:buFont typeface="Arial"/>
              <a:buChar char="•"/>
            </a:pPr>
            <a:r>
              <a:rPr lang="en-AU" sz="2800" dirty="0"/>
              <a:t>Eventual goal is to break down internal barriers and create organisational change – shared responsibility for climate change</a:t>
            </a:r>
            <a:r>
              <a:rPr lang="en-AU" sz="2800" dirty="0" smtClean="0"/>
              <a:t>.</a:t>
            </a:r>
          </a:p>
          <a:p>
            <a:endParaRPr lang="en-AU" sz="2800" dirty="0"/>
          </a:p>
          <a:p>
            <a:pPr marL="342900" indent="-342900">
              <a:buFont typeface="Arial"/>
              <a:buChar char="•"/>
            </a:pPr>
            <a:r>
              <a:rPr lang="en-US" sz="2800" dirty="0"/>
              <a:t>Adaptation M &amp; E – not one size fits all; local context/issues important.</a:t>
            </a:r>
          </a:p>
          <a:p>
            <a:pPr algn="ctr"/>
            <a:endParaRPr lang="en-US" sz="2400" i="1" dirty="0" smtClean="0"/>
          </a:p>
        </p:txBody>
      </p:sp>
      <p:sp>
        <p:nvSpPr>
          <p:cNvPr id="3" name="Title 2"/>
          <p:cNvSpPr>
            <a:spLocks noGrp="1"/>
          </p:cNvSpPr>
          <p:nvPr>
            <p:ph type="title"/>
          </p:nvPr>
        </p:nvSpPr>
        <p:spPr/>
        <p:txBody>
          <a:bodyPr/>
          <a:lstStyle/>
          <a:p>
            <a:r>
              <a:rPr lang="en-US" dirty="0" smtClean="0"/>
              <a:t>Key lessons</a:t>
            </a:r>
            <a:endParaRPr lang="en-US" dirty="0"/>
          </a:p>
        </p:txBody>
      </p:sp>
    </p:spTree>
    <p:extLst>
      <p:ext uri="{BB962C8B-B14F-4D97-AF65-F5344CB8AC3E}">
        <p14:creationId xmlns:p14="http://schemas.microsoft.com/office/powerpoint/2010/main" val="345427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AU" dirty="0" smtClean="0"/>
              <a:t>Purpose? Why are we doing this? </a:t>
            </a:r>
            <a:br>
              <a:rPr lang="en-AU" dirty="0" smtClean="0"/>
            </a:br>
            <a:r>
              <a:rPr lang="en-AU" dirty="0" smtClean="0"/>
              <a:t>Many possible reasons…..</a:t>
            </a:r>
            <a:endParaRPr lang="en-AU" dirty="0"/>
          </a:p>
        </p:txBody>
      </p:sp>
      <p:sp>
        <p:nvSpPr>
          <p:cNvPr id="3" name="Content Placeholder 2"/>
          <p:cNvSpPr>
            <a:spLocks noGrp="1"/>
          </p:cNvSpPr>
          <p:nvPr>
            <p:ph idx="1"/>
          </p:nvPr>
        </p:nvSpPr>
        <p:spPr>
          <a:xfrm>
            <a:off x="381000" y="1628800"/>
            <a:ext cx="8367464" cy="4824536"/>
          </a:xfrm>
        </p:spPr>
        <p:txBody>
          <a:bodyPr>
            <a:noAutofit/>
          </a:bodyPr>
          <a:lstStyle/>
          <a:p>
            <a:pPr lvl="0"/>
            <a:r>
              <a:rPr lang="en-US" sz="2600" dirty="0" smtClean="0"/>
              <a:t>To </a:t>
            </a:r>
            <a:r>
              <a:rPr lang="en-US" sz="2600" dirty="0"/>
              <a:t>evaluate effectiveness</a:t>
            </a:r>
            <a:endParaRPr lang="en-AU" sz="2600" dirty="0"/>
          </a:p>
          <a:p>
            <a:pPr lvl="0"/>
            <a:r>
              <a:rPr lang="en-US" sz="2600" dirty="0"/>
              <a:t>To assess efficiency</a:t>
            </a:r>
            <a:endParaRPr lang="en-AU" sz="2600" dirty="0"/>
          </a:p>
          <a:p>
            <a:pPr lvl="0"/>
            <a:r>
              <a:rPr lang="en-US" sz="2600" dirty="0"/>
              <a:t>To understand equity</a:t>
            </a:r>
            <a:endParaRPr lang="en-AU" sz="2600" dirty="0"/>
          </a:p>
          <a:p>
            <a:pPr lvl="0"/>
            <a:r>
              <a:rPr lang="en-US" sz="2600" dirty="0"/>
              <a:t>To provide accountability</a:t>
            </a:r>
            <a:endParaRPr lang="en-AU" sz="2600" dirty="0"/>
          </a:p>
          <a:p>
            <a:pPr lvl="0"/>
            <a:r>
              <a:rPr lang="en-US" sz="2600" dirty="0"/>
              <a:t>To assess outcomes</a:t>
            </a:r>
            <a:endParaRPr lang="en-AU" sz="2600" dirty="0"/>
          </a:p>
          <a:p>
            <a:pPr lvl="0"/>
            <a:r>
              <a:rPr lang="en-US" sz="2600" dirty="0"/>
              <a:t>To improve learning</a:t>
            </a:r>
            <a:endParaRPr lang="en-AU" sz="2600" dirty="0"/>
          </a:p>
          <a:p>
            <a:pPr lvl="0"/>
            <a:r>
              <a:rPr lang="en-US" sz="2600" dirty="0"/>
              <a:t>To improve future activities or interventions</a:t>
            </a:r>
            <a:endParaRPr lang="en-AU" sz="2600" dirty="0"/>
          </a:p>
          <a:p>
            <a:pPr lvl="0"/>
            <a:r>
              <a:rPr lang="en-US" sz="2600" dirty="0"/>
              <a:t>To compare with other similar activities or interventions</a:t>
            </a:r>
            <a:r>
              <a:rPr lang="en-US" sz="2600" dirty="0" smtClean="0"/>
              <a:t>.</a:t>
            </a:r>
          </a:p>
          <a:p>
            <a:pPr marL="0" lvl="0" indent="0">
              <a:buNone/>
            </a:pPr>
            <a:r>
              <a:rPr lang="en-US" sz="2000" dirty="0"/>
              <a:t/>
            </a:r>
            <a:br>
              <a:rPr lang="en-US" sz="2000" dirty="0"/>
            </a:br>
            <a:r>
              <a:rPr lang="en-US" sz="2000" dirty="0" smtClean="0"/>
              <a:t>(</a:t>
            </a:r>
            <a:r>
              <a:rPr lang="en-US" sz="2000" dirty="0" err="1" smtClean="0"/>
              <a:t>AdaptME</a:t>
            </a:r>
            <a:r>
              <a:rPr lang="en-US" sz="2000" dirty="0" smtClean="0"/>
              <a:t> Toolkit, 2011)</a:t>
            </a:r>
            <a:endParaRPr lang="en-AU" sz="2000" dirty="0"/>
          </a:p>
        </p:txBody>
      </p:sp>
    </p:spTree>
    <p:extLst>
      <p:ext uri="{BB962C8B-B14F-4D97-AF65-F5344CB8AC3E}">
        <p14:creationId xmlns:p14="http://schemas.microsoft.com/office/powerpoint/2010/main" val="1195607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229600" cy="1143000"/>
          </a:xfrm>
        </p:spPr>
        <p:txBody>
          <a:bodyPr>
            <a:normAutofit fontScale="90000"/>
          </a:bodyPr>
          <a:lstStyle/>
          <a:p>
            <a:r>
              <a:rPr lang="en-US" dirty="0"/>
              <a:t>5</a:t>
            </a:r>
            <a:r>
              <a:rPr lang="en-US" dirty="0" smtClean="0"/>
              <a:t>. Designing a Framework – Approaches and Indicators:</a:t>
            </a:r>
            <a:br>
              <a:rPr lang="en-US" dirty="0" smtClean="0"/>
            </a:br>
            <a:r>
              <a:rPr lang="en-US" dirty="0" smtClean="0"/>
              <a:t>Some key lessons from </a:t>
            </a:r>
            <a:r>
              <a:rPr lang="en-US" dirty="0"/>
              <a:t>the </a:t>
            </a:r>
            <a:r>
              <a:rPr lang="en-US" dirty="0" smtClean="0"/>
              <a:t>literature</a:t>
            </a:r>
            <a:endParaRPr lang="en-US" dirty="0"/>
          </a:p>
        </p:txBody>
      </p:sp>
      <p:pic>
        <p:nvPicPr>
          <p:cNvPr id="3" name="Picture 2"/>
          <p:cNvPicPr>
            <a:picLocks noChangeAspect="1"/>
          </p:cNvPicPr>
          <p:nvPr/>
        </p:nvPicPr>
        <p:blipFill>
          <a:blip r:embed="rId3"/>
          <a:stretch>
            <a:fillRect/>
          </a:stretch>
        </p:blipFill>
        <p:spPr>
          <a:xfrm>
            <a:off x="5076056" y="1484784"/>
            <a:ext cx="3020571" cy="4293096"/>
          </a:xfrm>
          <a:prstGeom prst="rect">
            <a:avLst/>
          </a:prstGeom>
        </p:spPr>
      </p:pic>
      <p:sp>
        <p:nvSpPr>
          <p:cNvPr id="4" name="Rectangle 3"/>
          <p:cNvSpPr/>
          <p:nvPr/>
        </p:nvSpPr>
        <p:spPr>
          <a:xfrm>
            <a:off x="395536" y="6042774"/>
            <a:ext cx="7632848" cy="338554"/>
          </a:xfrm>
          <a:prstGeom prst="rect">
            <a:avLst/>
          </a:prstGeom>
        </p:spPr>
        <p:txBody>
          <a:bodyPr wrap="square">
            <a:spAutoFit/>
          </a:bodyPr>
          <a:lstStyle/>
          <a:p>
            <a:r>
              <a:rPr lang="en-US" sz="1600" dirty="0">
                <a:solidFill>
                  <a:srgbClr val="000000"/>
                </a:solidFill>
                <a:hlinkClick r:id="rId4"/>
              </a:rPr>
              <a:t>https://</a:t>
            </a:r>
            <a:r>
              <a:rPr lang="en-US" sz="1600" dirty="0" err="1">
                <a:solidFill>
                  <a:srgbClr val="000000"/>
                </a:solidFill>
                <a:hlinkClick r:id="rId4"/>
              </a:rPr>
              <a:t>gallery.mailchimp.com</a:t>
            </a:r>
            <a:r>
              <a:rPr lang="en-US" sz="1600" dirty="0">
                <a:solidFill>
                  <a:srgbClr val="000000"/>
                </a:solidFill>
                <a:hlinkClick r:id="rId4"/>
              </a:rPr>
              <a:t>/b38874b25e686137780eb836e/files/</a:t>
            </a:r>
            <a:r>
              <a:rPr lang="en-US" sz="1600" dirty="0" err="1" smtClean="0">
                <a:solidFill>
                  <a:srgbClr val="000000"/>
                </a:solidFill>
                <a:hlinkClick r:id="rId4"/>
              </a:rPr>
              <a:t>M_E_Lit_Review.pdf</a:t>
            </a:r>
            <a:endParaRPr lang="en-US" sz="1600" dirty="0" smtClean="0">
              <a:solidFill>
                <a:srgbClr val="000000"/>
              </a:solidFill>
            </a:endParaRPr>
          </a:p>
        </p:txBody>
      </p:sp>
      <p:sp>
        <p:nvSpPr>
          <p:cNvPr id="5" name="TextBox 4"/>
          <p:cNvSpPr txBox="1"/>
          <p:nvPr/>
        </p:nvSpPr>
        <p:spPr>
          <a:xfrm>
            <a:off x="251520" y="1412776"/>
            <a:ext cx="4536504" cy="4985980"/>
          </a:xfrm>
          <a:prstGeom prst="rect">
            <a:avLst/>
          </a:prstGeom>
          <a:noFill/>
        </p:spPr>
        <p:txBody>
          <a:bodyPr wrap="square" rtlCol="0">
            <a:spAutoFit/>
          </a:bodyPr>
          <a:lstStyle/>
          <a:p>
            <a:r>
              <a:rPr lang="en-US" sz="2000" dirty="0" smtClean="0">
                <a:solidFill>
                  <a:schemeClr val="tx1">
                    <a:lumMod val="65000"/>
                    <a:lumOff val="35000"/>
                  </a:schemeClr>
                </a:solidFill>
                <a:latin typeface="Arial"/>
                <a:cs typeface="Arial"/>
              </a:rPr>
              <a:t>Many frameworks – few implemented</a:t>
            </a:r>
          </a:p>
          <a:p>
            <a:endParaRPr lang="en-US" sz="2000" dirty="0">
              <a:solidFill>
                <a:schemeClr val="tx1">
                  <a:lumMod val="65000"/>
                  <a:lumOff val="35000"/>
                </a:schemeClr>
              </a:solidFill>
              <a:latin typeface="Arial"/>
              <a:cs typeface="Arial"/>
            </a:endParaRPr>
          </a:p>
          <a:p>
            <a:pPr marL="285750" indent="-285750">
              <a:buFont typeface="Arial"/>
              <a:buChar char="•"/>
            </a:pPr>
            <a:r>
              <a:rPr lang="en-US" sz="2000" dirty="0" smtClean="0">
                <a:solidFill>
                  <a:schemeClr val="tx1">
                    <a:lumMod val="65000"/>
                    <a:lumOff val="35000"/>
                  </a:schemeClr>
                </a:solidFill>
                <a:latin typeface="Arial"/>
                <a:cs typeface="Arial"/>
              </a:rPr>
              <a:t>Purposes for M &amp; E – why?</a:t>
            </a:r>
          </a:p>
          <a:p>
            <a:pPr marL="285750" indent="-285750">
              <a:buFont typeface="Arial"/>
              <a:buChar char="•"/>
            </a:pPr>
            <a:endParaRPr lang="en-US" sz="2000" dirty="0">
              <a:solidFill>
                <a:schemeClr val="tx1">
                  <a:lumMod val="65000"/>
                  <a:lumOff val="35000"/>
                </a:schemeClr>
              </a:solidFill>
              <a:latin typeface="Arial"/>
              <a:cs typeface="Arial"/>
            </a:endParaRPr>
          </a:p>
          <a:p>
            <a:pPr marL="285750" indent="-285750">
              <a:buFont typeface="Arial"/>
              <a:buChar char="•"/>
            </a:pPr>
            <a:r>
              <a:rPr lang="en-US" sz="2000" dirty="0" smtClean="0">
                <a:solidFill>
                  <a:schemeClr val="tx1">
                    <a:lumMod val="65000"/>
                    <a:lumOff val="35000"/>
                  </a:schemeClr>
                </a:solidFill>
                <a:latin typeface="Arial"/>
                <a:cs typeface="Arial"/>
              </a:rPr>
              <a:t>Many approaches used – process/learning</a:t>
            </a:r>
          </a:p>
          <a:p>
            <a:endParaRPr lang="en-US" sz="2000" dirty="0">
              <a:solidFill>
                <a:schemeClr val="tx1">
                  <a:lumMod val="65000"/>
                  <a:lumOff val="35000"/>
                </a:schemeClr>
              </a:solidFill>
              <a:latin typeface="Arial"/>
              <a:cs typeface="Arial"/>
            </a:endParaRPr>
          </a:p>
          <a:p>
            <a:pPr marL="285750" indent="-285750">
              <a:buFont typeface="Arial"/>
              <a:buChar char="•"/>
            </a:pPr>
            <a:r>
              <a:rPr lang="en-US" sz="2000" dirty="0" smtClean="0">
                <a:solidFill>
                  <a:schemeClr val="tx1">
                    <a:lumMod val="65000"/>
                    <a:lumOff val="35000"/>
                  </a:schemeClr>
                </a:solidFill>
                <a:latin typeface="Arial"/>
                <a:cs typeface="Arial"/>
              </a:rPr>
              <a:t>Many challenges to designing a framework – principles; shifting baselines; indicator selection/data availability; implementation and embedding</a:t>
            </a:r>
            <a:br>
              <a:rPr lang="en-US" sz="2000" dirty="0" smtClean="0">
                <a:solidFill>
                  <a:schemeClr val="tx1">
                    <a:lumMod val="65000"/>
                    <a:lumOff val="35000"/>
                  </a:schemeClr>
                </a:solidFill>
                <a:latin typeface="Arial"/>
                <a:cs typeface="Arial"/>
              </a:rPr>
            </a:br>
            <a:endParaRPr lang="en-US" sz="2000" dirty="0">
              <a:solidFill>
                <a:schemeClr val="tx1">
                  <a:lumMod val="65000"/>
                  <a:lumOff val="35000"/>
                </a:schemeClr>
              </a:solidFill>
              <a:latin typeface="Arial"/>
              <a:cs typeface="Arial"/>
            </a:endParaRPr>
          </a:p>
          <a:p>
            <a:pPr marL="285750" indent="-285750">
              <a:buFont typeface="Arial"/>
              <a:buChar char="•"/>
            </a:pPr>
            <a:r>
              <a:rPr lang="en-US" sz="2000" dirty="0">
                <a:solidFill>
                  <a:schemeClr val="tx1">
                    <a:lumMod val="65000"/>
                    <a:lumOff val="35000"/>
                  </a:schemeClr>
                </a:solidFill>
                <a:latin typeface="Arial"/>
                <a:cs typeface="Arial"/>
              </a:rPr>
              <a:t>Adaptation M &amp; E </a:t>
            </a:r>
            <a:r>
              <a:rPr lang="en-US" sz="2000" dirty="0" smtClean="0">
                <a:solidFill>
                  <a:schemeClr val="tx1">
                    <a:lumMod val="65000"/>
                    <a:lumOff val="35000"/>
                  </a:schemeClr>
                </a:solidFill>
                <a:latin typeface="Arial"/>
                <a:cs typeface="Arial"/>
              </a:rPr>
              <a:t>– not one size fits all; local </a:t>
            </a:r>
            <a:r>
              <a:rPr lang="en-US" sz="2000" dirty="0">
                <a:solidFill>
                  <a:schemeClr val="tx1">
                    <a:lumMod val="65000"/>
                    <a:lumOff val="35000"/>
                  </a:schemeClr>
                </a:solidFill>
                <a:latin typeface="Arial"/>
                <a:cs typeface="Arial"/>
              </a:rPr>
              <a:t>context/issues important</a:t>
            </a:r>
          </a:p>
          <a:p>
            <a:pPr marL="285750" indent="-285750">
              <a:buFont typeface="Arial"/>
              <a:buChar char="•"/>
            </a:pPr>
            <a:endParaRPr lang="en-US" dirty="0">
              <a:solidFill>
                <a:srgbClr val="008000"/>
              </a:solidFill>
            </a:endParaRPr>
          </a:p>
        </p:txBody>
      </p:sp>
    </p:spTree>
    <p:extLst>
      <p:ext uri="{BB962C8B-B14F-4D97-AF65-F5344CB8AC3E}">
        <p14:creationId xmlns:p14="http://schemas.microsoft.com/office/powerpoint/2010/main" val="3470291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we measuring against?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solidFill>
                  <a:schemeClr val="accent6">
                    <a:lumMod val="75000"/>
                  </a:schemeClr>
                </a:solidFill>
              </a:rPr>
              <a:t>Against objectives?</a:t>
            </a:r>
          </a:p>
          <a:p>
            <a:pPr lvl="1"/>
            <a:r>
              <a:rPr lang="en-US" i="1" dirty="0" smtClean="0"/>
              <a:t>Comparing outputs and outcomes against what a program intended</a:t>
            </a:r>
          </a:p>
          <a:p>
            <a:pPr lvl="1"/>
            <a:endParaRPr lang="en-US" i="1" dirty="0" smtClean="0"/>
          </a:p>
          <a:p>
            <a:r>
              <a:rPr lang="en-US" dirty="0" smtClean="0">
                <a:solidFill>
                  <a:srgbClr val="E46C0A"/>
                </a:solidFill>
              </a:rPr>
              <a:t>Against ‘good adaptation’ (Principles?)</a:t>
            </a:r>
          </a:p>
          <a:p>
            <a:pPr lvl="1"/>
            <a:r>
              <a:rPr lang="en-US" dirty="0" smtClean="0"/>
              <a:t>Defined by guiding principles such as sustainability, collaborative, open, effective, efficient, equitable</a:t>
            </a:r>
          </a:p>
          <a:p>
            <a:pPr lvl="1"/>
            <a:r>
              <a:rPr lang="en-US" dirty="0" smtClean="0"/>
              <a:t>ADAPT Principles: Adaptive learning; Dynamic monitoring, Active, Participatory, Thorough (</a:t>
            </a:r>
            <a:r>
              <a:rPr lang="en-US" dirty="0" err="1" smtClean="0"/>
              <a:t>Villeneuva</a:t>
            </a:r>
            <a:r>
              <a:rPr lang="en-US" dirty="0" smtClean="0"/>
              <a:t> 2011)</a:t>
            </a:r>
          </a:p>
          <a:p>
            <a:pPr lvl="1"/>
            <a:endParaRPr lang="en-US" dirty="0" smtClean="0"/>
          </a:p>
          <a:p>
            <a:r>
              <a:rPr lang="en-US" dirty="0" smtClean="0">
                <a:solidFill>
                  <a:srgbClr val="E46C0A"/>
                </a:solidFill>
              </a:rPr>
              <a:t>Against a baseline</a:t>
            </a:r>
          </a:p>
          <a:p>
            <a:pPr lvl="1"/>
            <a:r>
              <a:rPr lang="en-US" dirty="0" smtClean="0"/>
              <a:t>Conditions change, before and after interventions not always adequate </a:t>
            </a:r>
          </a:p>
          <a:p>
            <a:pPr lvl="1"/>
            <a:r>
              <a:rPr lang="en-US" dirty="0" smtClean="0"/>
              <a:t>Shifting baselines….</a:t>
            </a:r>
          </a:p>
        </p:txBody>
      </p:sp>
    </p:spTree>
    <p:extLst>
      <p:ext uri="{BB962C8B-B14F-4D97-AF65-F5344CB8AC3E}">
        <p14:creationId xmlns:p14="http://schemas.microsoft.com/office/powerpoint/2010/main" val="3848724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Baselines for 5 areas </a:t>
            </a:r>
            <a:br>
              <a:rPr lang="en-AU" dirty="0" smtClean="0"/>
            </a:br>
            <a:r>
              <a:rPr lang="en-AU" dirty="0" smtClean="0"/>
              <a:t>(World Bank 2010)</a:t>
            </a:r>
            <a:endParaRPr lang="en-AU" dirty="0"/>
          </a:p>
        </p:txBody>
      </p:sp>
      <p:sp>
        <p:nvSpPr>
          <p:cNvPr id="3" name="Content Placeholder 2"/>
          <p:cNvSpPr>
            <a:spLocks noGrp="1"/>
          </p:cNvSpPr>
          <p:nvPr>
            <p:ph idx="1"/>
          </p:nvPr>
        </p:nvSpPr>
        <p:spPr>
          <a:xfrm>
            <a:off x="323528" y="1556792"/>
            <a:ext cx="8229600" cy="4752528"/>
          </a:xfrm>
        </p:spPr>
        <p:txBody>
          <a:bodyPr>
            <a:normAutofit lnSpcReduction="10000"/>
          </a:bodyPr>
          <a:lstStyle/>
          <a:p>
            <a:pPr lvl="0"/>
            <a:r>
              <a:rPr lang="en-AU" sz="1800" i="1" dirty="0">
                <a:solidFill>
                  <a:srgbClr val="E46C0A"/>
                </a:solidFill>
              </a:rPr>
              <a:t>Climate data:</a:t>
            </a:r>
            <a:r>
              <a:rPr lang="en-AU" sz="1800" dirty="0">
                <a:solidFill>
                  <a:srgbClr val="E46C0A"/>
                </a:solidFill>
              </a:rPr>
              <a:t> </a:t>
            </a:r>
            <a:r>
              <a:rPr lang="en-AU" sz="1800" dirty="0"/>
              <a:t>climate parameters such as temperature, rainfall, humidity, and local habitat parameters such as soil conditions and water </a:t>
            </a:r>
            <a:r>
              <a:rPr lang="en-AU" sz="1800" dirty="0" smtClean="0"/>
              <a:t>salinity</a:t>
            </a:r>
          </a:p>
          <a:p>
            <a:pPr lvl="0"/>
            <a:endParaRPr lang="en-AU" sz="1800" dirty="0"/>
          </a:p>
          <a:p>
            <a:pPr lvl="0"/>
            <a:r>
              <a:rPr lang="en-AU" sz="1800" i="1" dirty="0">
                <a:solidFill>
                  <a:srgbClr val="E46C0A"/>
                </a:solidFill>
              </a:rPr>
              <a:t>Socio-economic data:</a:t>
            </a:r>
            <a:r>
              <a:rPr lang="en-AU" sz="1800" dirty="0">
                <a:solidFill>
                  <a:srgbClr val="E46C0A"/>
                </a:solidFill>
              </a:rPr>
              <a:t> </a:t>
            </a:r>
            <a:r>
              <a:rPr lang="en-AU" sz="1800" dirty="0"/>
              <a:t>Indicators of economic and social well-being in a community, including income, food security, health, and the impact of climate change on these </a:t>
            </a:r>
            <a:r>
              <a:rPr lang="en-AU" sz="1800" dirty="0" smtClean="0"/>
              <a:t>factors</a:t>
            </a:r>
          </a:p>
          <a:p>
            <a:pPr lvl="0"/>
            <a:endParaRPr lang="en-AU" sz="1800" dirty="0"/>
          </a:p>
          <a:p>
            <a:pPr lvl="0"/>
            <a:r>
              <a:rPr lang="en-AU" sz="1800" i="1" dirty="0">
                <a:solidFill>
                  <a:srgbClr val="E46C0A"/>
                </a:solidFill>
              </a:rPr>
              <a:t>Data on institutional and policy processes</a:t>
            </a:r>
            <a:r>
              <a:rPr lang="en-AU" sz="1800" i="1" dirty="0">
                <a:solidFill>
                  <a:srgbClr val="7030A0"/>
                </a:solidFill>
              </a:rPr>
              <a:t>:</a:t>
            </a:r>
            <a:r>
              <a:rPr lang="en-AU" sz="1800" dirty="0">
                <a:solidFill>
                  <a:srgbClr val="7030A0"/>
                </a:solidFill>
              </a:rPr>
              <a:t> </a:t>
            </a:r>
            <a:r>
              <a:rPr lang="en-AU" sz="1800" dirty="0"/>
              <a:t>Capacity and existence of appropriate institutions (official or unofficial) and the legal framework (e.g. existence and implementation of climate change policies</a:t>
            </a:r>
            <a:r>
              <a:rPr lang="en-AU" sz="1800" dirty="0" smtClean="0"/>
              <a:t>.)</a:t>
            </a:r>
          </a:p>
          <a:p>
            <a:pPr lvl="0"/>
            <a:endParaRPr lang="en-AU" sz="1800" dirty="0"/>
          </a:p>
          <a:p>
            <a:pPr lvl="0"/>
            <a:r>
              <a:rPr lang="en-AU" sz="1800" i="1" dirty="0">
                <a:solidFill>
                  <a:srgbClr val="E46C0A"/>
                </a:solidFill>
              </a:rPr>
              <a:t>Ecosystem services:</a:t>
            </a:r>
            <a:r>
              <a:rPr lang="en-AU" sz="1800" dirty="0">
                <a:solidFill>
                  <a:srgbClr val="E46C0A"/>
                </a:solidFill>
              </a:rPr>
              <a:t> </a:t>
            </a:r>
            <a:r>
              <a:rPr lang="en-AU" sz="1800" dirty="0"/>
              <a:t>The extent to which ecosystem services are affected by the impacts of climate </a:t>
            </a:r>
            <a:r>
              <a:rPr lang="en-AU" sz="1800" dirty="0" smtClean="0"/>
              <a:t>change</a:t>
            </a:r>
          </a:p>
          <a:p>
            <a:pPr lvl="0"/>
            <a:endParaRPr lang="en-AU" sz="1800" dirty="0"/>
          </a:p>
          <a:p>
            <a:pPr lvl="0"/>
            <a:r>
              <a:rPr lang="en-AU" sz="1800" i="1" dirty="0">
                <a:solidFill>
                  <a:srgbClr val="E46C0A"/>
                </a:solidFill>
              </a:rPr>
              <a:t>Coping Strategies:</a:t>
            </a:r>
            <a:r>
              <a:rPr lang="en-AU" sz="1800" dirty="0">
                <a:solidFill>
                  <a:srgbClr val="E46C0A"/>
                </a:solidFill>
              </a:rPr>
              <a:t> </a:t>
            </a:r>
            <a:r>
              <a:rPr lang="en-AU" sz="1800" dirty="0"/>
              <a:t>What strategies the local population has so far used to cope with climate change variability.</a:t>
            </a:r>
          </a:p>
          <a:p>
            <a:endParaRPr lang="en-AU" dirty="0"/>
          </a:p>
        </p:txBody>
      </p:sp>
    </p:spTree>
    <p:extLst>
      <p:ext uri="{BB962C8B-B14F-4D97-AF65-F5344CB8AC3E}">
        <p14:creationId xmlns:p14="http://schemas.microsoft.com/office/powerpoint/2010/main" val="691329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AU" dirty="0" smtClean="0"/>
              <a:t>Choosing Indicators:</a:t>
            </a:r>
            <a:br>
              <a:rPr lang="en-AU" dirty="0" smtClean="0"/>
            </a:br>
            <a:r>
              <a:rPr lang="en-AU" sz="2000" dirty="0" smtClean="0"/>
              <a:t>Issues to consider in dealing with shifting</a:t>
            </a:r>
            <a:br>
              <a:rPr lang="en-AU" sz="2000" dirty="0" smtClean="0"/>
            </a:br>
            <a:r>
              <a:rPr lang="en-AU" sz="2000" dirty="0" smtClean="0"/>
              <a:t>or dynamic baselines</a:t>
            </a:r>
            <a:endParaRPr lang="en-AU" sz="2000" dirty="0"/>
          </a:p>
        </p:txBody>
      </p:sp>
      <p:sp>
        <p:nvSpPr>
          <p:cNvPr id="3" name="Content Placeholder 2"/>
          <p:cNvSpPr>
            <a:spLocks noGrp="1"/>
          </p:cNvSpPr>
          <p:nvPr>
            <p:ph idx="1"/>
          </p:nvPr>
        </p:nvSpPr>
        <p:spPr>
          <a:xfrm>
            <a:off x="395536" y="1484784"/>
            <a:ext cx="8229600" cy="5113115"/>
          </a:xfrm>
        </p:spPr>
        <p:txBody>
          <a:bodyPr>
            <a:noAutofit/>
          </a:bodyPr>
          <a:lstStyle/>
          <a:p>
            <a:r>
              <a:rPr lang="en-AU" sz="2000" dirty="0" smtClean="0">
                <a:solidFill>
                  <a:schemeClr val="tx1">
                    <a:lumMod val="75000"/>
                    <a:lumOff val="25000"/>
                  </a:schemeClr>
                </a:solidFill>
              </a:rPr>
              <a:t>Moving targets and scenarios</a:t>
            </a:r>
          </a:p>
          <a:p>
            <a:r>
              <a:rPr lang="en-AU" sz="2000" dirty="0" smtClean="0">
                <a:solidFill>
                  <a:schemeClr val="tx1">
                    <a:lumMod val="75000"/>
                    <a:lumOff val="25000"/>
                  </a:schemeClr>
                </a:solidFill>
              </a:rPr>
              <a:t>Adaptive capacity (AC) and vulnerability (V) are dynamic variables</a:t>
            </a:r>
            <a:br>
              <a:rPr lang="en-AU" sz="2000" dirty="0" smtClean="0">
                <a:solidFill>
                  <a:schemeClr val="tx1">
                    <a:lumMod val="75000"/>
                    <a:lumOff val="25000"/>
                  </a:schemeClr>
                </a:solidFill>
              </a:rPr>
            </a:br>
            <a:endParaRPr lang="en-AU" sz="2000" dirty="0">
              <a:solidFill>
                <a:schemeClr val="tx1">
                  <a:lumMod val="75000"/>
                  <a:lumOff val="25000"/>
                </a:schemeClr>
              </a:solidFill>
            </a:endParaRPr>
          </a:p>
          <a:p>
            <a:pPr marL="323850" lvl="1" indent="0">
              <a:buNone/>
            </a:pPr>
            <a:r>
              <a:rPr lang="en-AU" sz="2000" i="1" dirty="0" smtClean="0"/>
              <a:t>Use of </a:t>
            </a:r>
            <a:r>
              <a:rPr lang="en-AU" sz="2000" i="1" dirty="0" smtClean="0">
                <a:solidFill>
                  <a:srgbClr val="E46C0A"/>
                </a:solidFill>
              </a:rPr>
              <a:t>generic indicators to capture underlying causes of</a:t>
            </a:r>
            <a:r>
              <a:rPr lang="en-AU" sz="2000" i="1" dirty="0" smtClean="0">
                <a:solidFill>
                  <a:srgbClr val="008000"/>
                </a:solidFill>
              </a:rPr>
              <a:t> </a:t>
            </a:r>
            <a:r>
              <a:rPr lang="en-AU" sz="2000" i="1" dirty="0" smtClean="0">
                <a:solidFill>
                  <a:srgbClr val="E46C0A"/>
                </a:solidFill>
              </a:rPr>
              <a:t>vulnerability</a:t>
            </a:r>
            <a:r>
              <a:rPr lang="en-AU" sz="2000" i="1" dirty="0" smtClean="0">
                <a:solidFill>
                  <a:srgbClr val="008000"/>
                </a:solidFill>
              </a:rPr>
              <a:t> </a:t>
            </a:r>
            <a:r>
              <a:rPr lang="en-AU" sz="2000" i="1" dirty="0" smtClean="0"/>
              <a:t>while specific indicators can be used to monitor the </a:t>
            </a:r>
            <a:r>
              <a:rPr lang="en-AU" sz="2000" i="1" dirty="0" smtClean="0">
                <a:solidFill>
                  <a:srgbClr val="E46C0A"/>
                </a:solidFill>
              </a:rPr>
              <a:t>specific measures undertaken to reduce vulnerability</a:t>
            </a:r>
          </a:p>
          <a:p>
            <a:pPr marL="323850" lvl="1" indent="0">
              <a:buNone/>
            </a:pPr>
            <a:endParaRPr lang="en-AU" sz="2000" i="1" dirty="0"/>
          </a:p>
          <a:p>
            <a:pPr marL="323850" lvl="1" indent="0">
              <a:buNone/>
            </a:pPr>
            <a:r>
              <a:rPr lang="en-AU" sz="2000" i="1" dirty="0" smtClean="0"/>
              <a:t>Evaluation processes snapshot V and AC at the end of a program but this needs to be followed up by </a:t>
            </a:r>
            <a:r>
              <a:rPr lang="en-AU" sz="2000" i="1" dirty="0" smtClean="0">
                <a:solidFill>
                  <a:srgbClr val="E46C0A"/>
                </a:solidFill>
              </a:rPr>
              <a:t>constant monitoring over long-term</a:t>
            </a:r>
          </a:p>
          <a:p>
            <a:pPr marL="666750" lvl="1" indent="-342900">
              <a:buFont typeface="+mj-lt"/>
              <a:buAutoNum type="arabicPeriod"/>
            </a:pPr>
            <a:endParaRPr lang="en-AU" sz="2000" i="1" dirty="0" smtClean="0"/>
          </a:p>
          <a:p>
            <a:pPr marL="323850" lvl="1" indent="0">
              <a:buNone/>
            </a:pPr>
            <a:r>
              <a:rPr lang="en-AU" sz="2000" i="1" dirty="0" smtClean="0"/>
              <a:t>M &amp; E needs to </a:t>
            </a:r>
            <a:r>
              <a:rPr lang="en-AU" sz="2000" i="1" dirty="0" smtClean="0">
                <a:solidFill>
                  <a:srgbClr val="E46C0A"/>
                </a:solidFill>
              </a:rPr>
              <a:t>capture the existence of V and AC </a:t>
            </a:r>
            <a:r>
              <a:rPr lang="en-AU" sz="2000" i="1" dirty="0" smtClean="0"/>
              <a:t>and those processes that may effect the distribution of V or how capacity leads to action</a:t>
            </a:r>
          </a:p>
        </p:txBody>
      </p:sp>
    </p:spTree>
    <p:extLst>
      <p:ext uri="{BB962C8B-B14F-4D97-AF65-F5344CB8AC3E}">
        <p14:creationId xmlns:p14="http://schemas.microsoft.com/office/powerpoint/2010/main" val="3976013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Well Are We Adapting?’ </a:t>
            </a:r>
            <a:br>
              <a:rPr lang="en-US" b="1" dirty="0" smtClean="0"/>
            </a:br>
            <a:r>
              <a:rPr lang="en-US" sz="1800" dirty="0" smtClean="0"/>
              <a:t>Reporting to Who and Why? </a:t>
            </a:r>
            <a:br>
              <a:rPr lang="en-US" sz="1800" dirty="0" smtClean="0"/>
            </a:br>
            <a:r>
              <a:rPr lang="en-US" sz="1800" dirty="0" smtClean="0"/>
              <a:t>Different audiences, Different objectives</a:t>
            </a:r>
            <a:r>
              <a:rPr lang="en-US" dirty="0" smtClean="0"/>
              <a:t/>
            </a:r>
            <a:br>
              <a:rPr lang="en-US" dirty="0" smtClean="0"/>
            </a:br>
            <a:endParaRPr lang="en-US" dirty="0"/>
          </a:p>
        </p:txBody>
      </p:sp>
      <p:sp>
        <p:nvSpPr>
          <p:cNvPr id="3" name="Content Placeholder 2"/>
          <p:cNvSpPr>
            <a:spLocks noGrp="1"/>
          </p:cNvSpPr>
          <p:nvPr>
            <p:ph sz="half" idx="2"/>
          </p:nvPr>
        </p:nvSpPr>
        <p:spPr>
          <a:xfrm>
            <a:off x="467544" y="1124744"/>
            <a:ext cx="3034680" cy="3951288"/>
          </a:xfrm>
        </p:spPr>
        <p:txBody>
          <a:bodyPr>
            <a:noAutofit/>
          </a:bodyPr>
          <a:lstStyle/>
          <a:p>
            <a:pPr marL="0" indent="0">
              <a:buNone/>
            </a:pPr>
            <a:endParaRPr lang="en-US" sz="2000" b="1" dirty="0" smtClean="0">
              <a:solidFill>
                <a:srgbClr val="008000"/>
              </a:solidFill>
            </a:endParaRPr>
          </a:p>
          <a:p>
            <a:pPr marL="0" indent="0">
              <a:buNone/>
            </a:pPr>
            <a:r>
              <a:rPr lang="en-US" sz="2000" b="1" dirty="0" smtClean="0">
                <a:solidFill>
                  <a:srgbClr val="008000"/>
                </a:solidFill>
              </a:rPr>
              <a:t>Council objectives</a:t>
            </a:r>
          </a:p>
          <a:p>
            <a:pPr marL="0" indent="0">
              <a:buNone/>
            </a:pPr>
            <a:endParaRPr lang="en-US" sz="2000" b="1" dirty="0" smtClean="0"/>
          </a:p>
          <a:p>
            <a:pPr marL="0" indent="0">
              <a:buNone/>
            </a:pPr>
            <a:endParaRPr lang="en-US" sz="2000" b="1" dirty="0"/>
          </a:p>
          <a:p>
            <a:pPr marL="0" indent="0">
              <a:buNone/>
            </a:pPr>
            <a:r>
              <a:rPr lang="en-US" sz="2000" b="1" dirty="0"/>
              <a:t/>
            </a:r>
            <a:br>
              <a:rPr lang="en-US" sz="2000" b="1" dirty="0"/>
            </a:br>
            <a:r>
              <a:rPr lang="en-US" sz="2000" b="1" dirty="0" smtClean="0">
                <a:solidFill>
                  <a:srgbClr val="D89027"/>
                </a:solidFill>
              </a:rPr>
              <a:t>Community </a:t>
            </a:r>
            <a:r>
              <a:rPr lang="en-US" sz="2000" b="1" dirty="0">
                <a:solidFill>
                  <a:srgbClr val="D89027"/>
                </a:solidFill>
              </a:rPr>
              <a:t>objectives</a:t>
            </a:r>
            <a:endParaRPr lang="en-AU" sz="2000" b="1" dirty="0">
              <a:solidFill>
                <a:srgbClr val="D89027"/>
              </a:solidFill>
            </a:endParaRPr>
          </a:p>
          <a:p>
            <a:pPr marL="0" indent="0">
              <a:buNone/>
            </a:pPr>
            <a:endParaRPr lang="en-AU" sz="2000" b="1" dirty="0"/>
          </a:p>
          <a:p>
            <a:pPr marL="0" indent="0">
              <a:buNone/>
            </a:pPr>
            <a:endParaRPr lang="en-AU" sz="2000" b="1" dirty="0" smtClean="0"/>
          </a:p>
          <a:p>
            <a:pPr marL="0" indent="0">
              <a:buNone/>
            </a:pPr>
            <a:endParaRPr lang="en-AU" sz="2000" b="1" dirty="0"/>
          </a:p>
          <a:p>
            <a:pPr marL="0" indent="0">
              <a:buNone/>
            </a:pPr>
            <a:r>
              <a:rPr lang="en-AU" sz="2000" b="1" dirty="0"/>
              <a:t/>
            </a:r>
            <a:br>
              <a:rPr lang="en-AU" sz="2000" b="1" dirty="0"/>
            </a:br>
            <a:r>
              <a:rPr lang="en-AU" sz="2000" b="1" dirty="0" smtClean="0"/>
              <a:t>Monitoring:</a:t>
            </a:r>
            <a:endParaRPr lang="en-AU" sz="2000" b="1" dirty="0"/>
          </a:p>
        </p:txBody>
      </p:sp>
      <p:sp>
        <p:nvSpPr>
          <p:cNvPr id="8" name="Content Placeholder 7"/>
          <p:cNvSpPr>
            <a:spLocks noGrp="1"/>
          </p:cNvSpPr>
          <p:nvPr>
            <p:ph sz="quarter" idx="4"/>
          </p:nvPr>
        </p:nvSpPr>
        <p:spPr>
          <a:xfrm>
            <a:off x="3563888" y="1556792"/>
            <a:ext cx="5050904" cy="4680520"/>
          </a:xfrm>
        </p:spPr>
        <p:txBody>
          <a:bodyPr>
            <a:normAutofit fontScale="92500" lnSpcReduction="20000"/>
          </a:bodyPr>
          <a:lstStyle/>
          <a:p>
            <a:pPr lvl="0"/>
            <a:r>
              <a:rPr lang="en-US" sz="2000" dirty="0">
                <a:solidFill>
                  <a:srgbClr val="008000"/>
                </a:solidFill>
              </a:rPr>
              <a:t>To inform future decision making and adaptation activities</a:t>
            </a:r>
            <a:endParaRPr lang="en-AU" sz="2000" dirty="0">
              <a:solidFill>
                <a:srgbClr val="008000"/>
              </a:solidFill>
            </a:endParaRPr>
          </a:p>
          <a:p>
            <a:pPr lvl="0"/>
            <a:r>
              <a:rPr lang="en-US" sz="2000" dirty="0">
                <a:solidFill>
                  <a:srgbClr val="008000"/>
                </a:solidFill>
              </a:rPr>
              <a:t>To improve learning and build capacity </a:t>
            </a:r>
            <a:endParaRPr lang="en-AU" sz="2000" dirty="0">
              <a:solidFill>
                <a:srgbClr val="008000"/>
              </a:solidFill>
            </a:endParaRPr>
          </a:p>
          <a:p>
            <a:pPr lvl="0"/>
            <a:r>
              <a:rPr lang="en-US" sz="2000" dirty="0">
                <a:solidFill>
                  <a:srgbClr val="008000"/>
                </a:solidFill>
              </a:rPr>
              <a:t>For comparative </a:t>
            </a:r>
            <a:r>
              <a:rPr lang="en-US" sz="2000" dirty="0" smtClean="0">
                <a:solidFill>
                  <a:srgbClr val="008000"/>
                </a:solidFill>
              </a:rPr>
              <a:t>purposes</a:t>
            </a:r>
            <a:br>
              <a:rPr lang="en-US" sz="2000" dirty="0" smtClean="0">
                <a:solidFill>
                  <a:srgbClr val="008000"/>
                </a:solidFill>
              </a:rPr>
            </a:br>
            <a:endParaRPr lang="en-AU" sz="2000" dirty="0">
              <a:solidFill>
                <a:srgbClr val="008000"/>
              </a:solidFill>
            </a:endParaRPr>
          </a:p>
          <a:p>
            <a:pPr lvl="0"/>
            <a:r>
              <a:rPr lang="en-US" sz="2000" dirty="0">
                <a:solidFill>
                  <a:srgbClr val="D89027"/>
                </a:solidFill>
              </a:rPr>
              <a:t>Improve awareness:</a:t>
            </a:r>
            <a:endParaRPr lang="en-AU" sz="2000" dirty="0">
              <a:solidFill>
                <a:srgbClr val="D89027"/>
              </a:solidFill>
            </a:endParaRPr>
          </a:p>
          <a:p>
            <a:pPr lvl="1"/>
            <a:r>
              <a:rPr lang="en-US" dirty="0">
                <a:solidFill>
                  <a:srgbClr val="D89027"/>
                </a:solidFill>
              </a:rPr>
              <a:t>What is happening</a:t>
            </a:r>
            <a:endParaRPr lang="en-AU" dirty="0">
              <a:solidFill>
                <a:srgbClr val="D89027"/>
              </a:solidFill>
            </a:endParaRPr>
          </a:p>
          <a:p>
            <a:pPr lvl="1"/>
            <a:r>
              <a:rPr lang="en-US" dirty="0">
                <a:solidFill>
                  <a:srgbClr val="D89027"/>
                </a:solidFill>
              </a:rPr>
              <a:t>What is council’s responsibility</a:t>
            </a:r>
            <a:endParaRPr lang="en-AU" dirty="0">
              <a:solidFill>
                <a:srgbClr val="D89027"/>
              </a:solidFill>
            </a:endParaRPr>
          </a:p>
          <a:p>
            <a:pPr lvl="0"/>
            <a:r>
              <a:rPr lang="en-US" sz="2000" dirty="0">
                <a:solidFill>
                  <a:srgbClr val="D89027"/>
                </a:solidFill>
              </a:rPr>
              <a:t>Assure action is happening</a:t>
            </a:r>
            <a:endParaRPr lang="en-AU" sz="2000" dirty="0">
              <a:solidFill>
                <a:srgbClr val="D89027"/>
              </a:solidFill>
            </a:endParaRPr>
          </a:p>
          <a:p>
            <a:pPr lvl="0"/>
            <a:r>
              <a:rPr lang="en-US" sz="2000" dirty="0">
                <a:solidFill>
                  <a:srgbClr val="D89027"/>
                </a:solidFill>
              </a:rPr>
              <a:t>Climate change </a:t>
            </a:r>
            <a:r>
              <a:rPr lang="en-US" sz="2000" dirty="0" smtClean="0">
                <a:solidFill>
                  <a:srgbClr val="D89027"/>
                </a:solidFill>
              </a:rPr>
              <a:t>education</a:t>
            </a:r>
          </a:p>
          <a:p>
            <a:pPr marL="0" lvl="0" indent="0">
              <a:buNone/>
            </a:pPr>
            <a:endParaRPr lang="en-AU" sz="2000" dirty="0">
              <a:solidFill>
                <a:srgbClr val="D89027"/>
              </a:solidFill>
            </a:endParaRPr>
          </a:p>
          <a:p>
            <a:pPr lvl="0"/>
            <a:r>
              <a:rPr lang="en-US" sz="2000" dirty="0"/>
              <a:t>The delivery of actions with concrete outcomes </a:t>
            </a:r>
            <a:endParaRPr lang="en-AU" sz="2000" dirty="0"/>
          </a:p>
          <a:p>
            <a:pPr lvl="0"/>
            <a:r>
              <a:rPr lang="en-US" sz="2000" dirty="0"/>
              <a:t>Building the capacity of the council and community to respond to and manage climate impacts</a:t>
            </a:r>
            <a:r>
              <a:rPr lang="en-US" sz="2000" dirty="0" smtClean="0"/>
              <a:t>.</a:t>
            </a:r>
            <a:endParaRPr lang="en-US" sz="2000" dirty="0"/>
          </a:p>
        </p:txBody>
      </p:sp>
    </p:spTree>
    <p:extLst>
      <p:ext uri="{BB962C8B-B14F-4D97-AF65-F5344CB8AC3E}">
        <p14:creationId xmlns:p14="http://schemas.microsoft.com/office/powerpoint/2010/main" val="1328222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B9B84"/>
        </a:solidFill>
        <a:effectLst/>
      </p:bgPr>
    </p:bg>
    <p:spTree>
      <p:nvGrpSpPr>
        <p:cNvPr id="1" name=""/>
        <p:cNvGrpSpPr/>
        <p:nvPr/>
      </p:nvGrpSpPr>
      <p:grpSpPr>
        <a:xfrm>
          <a:off x="0" y="0"/>
          <a:ext cx="0" cy="0"/>
          <a:chOff x="0" y="0"/>
          <a:chExt cx="0" cy="0"/>
        </a:xfrm>
      </p:grpSpPr>
      <p:sp>
        <p:nvSpPr>
          <p:cNvPr id="8" name="TextBox 7"/>
          <p:cNvSpPr txBox="1"/>
          <p:nvPr/>
        </p:nvSpPr>
        <p:spPr>
          <a:xfrm>
            <a:off x="4341277" y="2244772"/>
            <a:ext cx="184666" cy="369332"/>
          </a:xfrm>
          <a:prstGeom prst="rect">
            <a:avLst/>
          </a:prstGeom>
          <a:noFill/>
        </p:spPr>
        <p:txBody>
          <a:bodyPr wrap="none" rtlCol="0">
            <a:spAutoFit/>
          </a:bodyPr>
          <a:lstStyle/>
          <a:p>
            <a:pPr defTabSz="457200"/>
            <a:endParaRPr lang="en-US" dirty="0">
              <a:solidFill>
                <a:prstClr val="black"/>
              </a:solidFill>
            </a:endParaRPr>
          </a:p>
        </p:txBody>
      </p:sp>
      <p:sp>
        <p:nvSpPr>
          <p:cNvPr id="11" name="TextBox 10"/>
          <p:cNvSpPr txBox="1"/>
          <p:nvPr/>
        </p:nvSpPr>
        <p:spPr>
          <a:xfrm>
            <a:off x="1796681" y="260648"/>
            <a:ext cx="5721120" cy="461665"/>
          </a:xfrm>
          <a:prstGeom prst="rect">
            <a:avLst/>
          </a:prstGeom>
          <a:solidFill>
            <a:schemeClr val="bg1"/>
          </a:solidFill>
        </p:spPr>
        <p:txBody>
          <a:bodyPr wrap="square" rtlCol="0">
            <a:spAutoFit/>
          </a:bodyPr>
          <a:lstStyle/>
          <a:p>
            <a:pPr algn="ctr" defTabSz="457200"/>
            <a:r>
              <a:rPr lang="en-US" sz="2400" b="1" dirty="0" smtClean="0">
                <a:solidFill>
                  <a:srgbClr val="F79646">
                    <a:lumMod val="75000"/>
                  </a:srgbClr>
                </a:solidFill>
              </a:rPr>
              <a:t>The How Well Are We Adapting framework</a:t>
            </a:r>
            <a:endParaRPr lang="en-US" sz="2400" b="1" dirty="0">
              <a:solidFill>
                <a:srgbClr val="F79646">
                  <a:lumMod val="75000"/>
                </a:srgbClr>
              </a:solidFill>
            </a:endParaRPr>
          </a:p>
        </p:txBody>
      </p:sp>
      <p:pic>
        <p:nvPicPr>
          <p:cNvPr id="5" name="Picture 4" descr="Screen Shot 2016-06-05 at 6.11.12 pm.png"/>
          <p:cNvPicPr>
            <a:picLocks noChangeAspect="1"/>
          </p:cNvPicPr>
          <p:nvPr/>
        </p:nvPicPr>
        <p:blipFill rotWithShape="1">
          <a:blip r:embed="rId3">
            <a:extLst>
              <a:ext uri="{28A0092B-C50C-407E-A947-70E740481C1C}">
                <a14:useLocalDpi xmlns:a14="http://schemas.microsoft.com/office/drawing/2010/main" val="0"/>
              </a:ext>
            </a:extLst>
          </a:blip>
          <a:srcRect r="1542"/>
          <a:stretch/>
        </p:blipFill>
        <p:spPr>
          <a:xfrm>
            <a:off x="251520" y="882224"/>
            <a:ext cx="8686502" cy="5378306"/>
          </a:xfrm>
          <a:prstGeom prst="rect">
            <a:avLst/>
          </a:prstGeom>
        </p:spPr>
      </p:pic>
    </p:spTree>
    <p:extLst>
      <p:ext uri="{BB962C8B-B14F-4D97-AF65-F5344CB8AC3E}">
        <p14:creationId xmlns:p14="http://schemas.microsoft.com/office/powerpoint/2010/main" val="3895797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96944" cy="523220"/>
          </a:xfrm>
          <a:prstGeom prst="rect">
            <a:avLst/>
          </a:prstGeom>
          <a:noFill/>
        </p:spPr>
        <p:txBody>
          <a:bodyPr wrap="square" rtlCol="0">
            <a:spAutoFit/>
          </a:bodyPr>
          <a:lstStyle/>
          <a:p>
            <a:r>
              <a:rPr lang="en-US" sz="2800" dirty="0" smtClean="0">
                <a:solidFill>
                  <a:schemeClr val="bg1"/>
                </a:solidFill>
                <a:latin typeface="Arial"/>
                <a:cs typeface="Arial"/>
              </a:rPr>
              <a:t>Project and piloting</a:t>
            </a:r>
            <a:endParaRPr lang="en-US" sz="1600" dirty="0" smtClean="0">
              <a:solidFill>
                <a:schemeClr val="bg1"/>
              </a:solidFill>
              <a:latin typeface="Arial"/>
              <a:cs typeface="Arial"/>
            </a:endParaRPr>
          </a:p>
        </p:txBody>
      </p:sp>
      <p:graphicFrame>
        <p:nvGraphicFramePr>
          <p:cNvPr id="8" name="Diagram 7"/>
          <p:cNvGraphicFramePr/>
          <p:nvPr>
            <p:extLst>
              <p:ext uri="{D42A27DB-BD31-4B8C-83A1-F6EECF244321}">
                <p14:modId xmlns:p14="http://schemas.microsoft.com/office/powerpoint/2010/main" val="1891754779"/>
              </p:ext>
            </p:extLst>
          </p:nvPr>
        </p:nvGraphicFramePr>
        <p:xfrm>
          <a:off x="179512" y="980728"/>
          <a:ext cx="8964488"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7991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RMIT Core Presentation 2">
  <a:themeElements>
    <a:clrScheme name="RMIT Core Presentation 2 13">
      <a:dk1>
        <a:srgbClr val="000000"/>
      </a:dk1>
      <a:lt1>
        <a:srgbClr val="FFFFFF"/>
      </a:lt1>
      <a:dk2>
        <a:srgbClr val="000000"/>
      </a:dk2>
      <a:lt2>
        <a:srgbClr val="808080"/>
      </a:lt2>
      <a:accent1>
        <a:srgbClr val="BEBDB0"/>
      </a:accent1>
      <a:accent2>
        <a:srgbClr val="EE3224"/>
      </a:accent2>
      <a:accent3>
        <a:srgbClr val="FFFFFF"/>
      </a:accent3>
      <a:accent4>
        <a:srgbClr val="000000"/>
      </a:accent4>
      <a:accent5>
        <a:srgbClr val="DBDBD4"/>
      </a:accent5>
      <a:accent6>
        <a:srgbClr val="D82C20"/>
      </a:accent6>
      <a:hlink>
        <a:srgbClr val="000000"/>
      </a:hlink>
      <a:folHlink>
        <a:srgbClr val="FFEE00"/>
      </a:folHlink>
    </a:clrScheme>
    <a:fontScheme name="RMIT Core 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 latinLnBrk="0" hangingPunct="1">
          <a:lnSpc>
            <a:spcPct val="100000"/>
          </a:lnSpc>
          <a:spcBef>
            <a:spcPct val="0"/>
          </a:spcBef>
          <a:spcAft>
            <a:spcPct val="0"/>
          </a:spcAft>
          <a:buClrTx/>
          <a:buSzTx/>
          <a:buFontTx/>
          <a:buNone/>
          <a:tabLst/>
          <a:defRPr kumimoji="0" lang="en-AU" sz="1000" b="0"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 latinLnBrk="0" hangingPunct="1">
          <a:lnSpc>
            <a:spcPct val="100000"/>
          </a:lnSpc>
          <a:spcBef>
            <a:spcPct val="0"/>
          </a:spcBef>
          <a:spcAft>
            <a:spcPct val="0"/>
          </a:spcAft>
          <a:buClrTx/>
          <a:buSzTx/>
          <a:buFontTx/>
          <a:buNone/>
          <a:tabLst/>
          <a:defRPr kumimoji="0" lang="en-AU" sz="1000" b="0"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RMIT Core 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MIT Core 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MIT Core 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MIT Core 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MIT Core 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MIT Core 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MIT Core 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MIT Core 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MIT Core 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MIT Core 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MIT Core 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MIT Core 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MIT Core Presentation 2 13">
        <a:dk1>
          <a:srgbClr val="000000"/>
        </a:dk1>
        <a:lt1>
          <a:srgbClr val="FFFFFF"/>
        </a:lt1>
        <a:dk2>
          <a:srgbClr val="000000"/>
        </a:dk2>
        <a:lt2>
          <a:srgbClr val="808080"/>
        </a:lt2>
        <a:accent1>
          <a:srgbClr val="BEBDB0"/>
        </a:accent1>
        <a:accent2>
          <a:srgbClr val="EE3224"/>
        </a:accent2>
        <a:accent3>
          <a:srgbClr val="FFFFFF"/>
        </a:accent3>
        <a:accent4>
          <a:srgbClr val="000000"/>
        </a:accent4>
        <a:accent5>
          <a:srgbClr val="DBDBD4"/>
        </a:accent5>
        <a:accent6>
          <a:srgbClr val="D82C20"/>
        </a:accent6>
        <a:hlink>
          <a:srgbClr val="000000"/>
        </a:hlink>
        <a:folHlink>
          <a:srgbClr val="FFEE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HBCC Orange">
    <a:dk1>
      <a:sysClr val="windowText" lastClr="000000"/>
    </a:dk1>
    <a:lt1>
      <a:sysClr val="window" lastClr="FFFFFF"/>
    </a:lt1>
    <a:dk2>
      <a:srgbClr val="FBAA2F"/>
    </a:dk2>
    <a:lt2>
      <a:srgbClr val="CCC2C0"/>
    </a:lt2>
    <a:accent1>
      <a:srgbClr val="F15825"/>
    </a:accent1>
    <a:accent2>
      <a:srgbClr val="F7DB55"/>
    </a:accent2>
    <a:accent3>
      <a:srgbClr val="FBAA2F"/>
    </a:accent3>
    <a:accent4>
      <a:srgbClr val="EA5297"/>
    </a:accent4>
    <a:accent5>
      <a:srgbClr val="E283B2"/>
    </a:accent5>
    <a:accent6>
      <a:srgbClr val="D6265E"/>
    </a:accent6>
    <a:hlink>
      <a:srgbClr val="333782"/>
    </a:hlink>
    <a:folHlink>
      <a:srgbClr val="554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5952</TotalTime>
  <Words>1963</Words>
  <Application>Microsoft Office PowerPoint</Application>
  <PresentationFormat>On-screen Show (4:3)</PresentationFormat>
  <Paragraphs>216</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RMIT Core Presentation 2</vt:lpstr>
      <vt:lpstr>Custom Design</vt:lpstr>
      <vt:lpstr>How well are we adapting?</vt:lpstr>
      <vt:lpstr>Purpose? Why are we doing this?  Many possible reasons…..</vt:lpstr>
      <vt:lpstr>5. Designing a Framework – Approaches and Indicators: Some key lessons from the literature</vt:lpstr>
      <vt:lpstr>What are we measuring against? </vt:lpstr>
      <vt:lpstr>Baselines for 5 areas  (World Bank 2010)</vt:lpstr>
      <vt:lpstr>Choosing Indicators: Issues to consider in dealing with shifting or dynamic baselines</vt:lpstr>
      <vt:lpstr>‘How Well Are We Adapting?’  Reporting to Who and Why?  Different audiences, Different objectives </vt:lpstr>
      <vt:lpstr>PowerPoint Presentation</vt:lpstr>
      <vt:lpstr>PowerPoint Presentation</vt:lpstr>
      <vt:lpstr>Principles of adaptation</vt:lpstr>
      <vt:lpstr>6. Piloting the Framework: Themes and Indicators Community Wellbeing and Emergency management</vt:lpstr>
      <vt:lpstr>Community Wellbeing and Emergency Management: Indicators</vt:lpstr>
      <vt:lpstr>Open Space and Water Security</vt:lpstr>
      <vt:lpstr>Open Space and Water Security: Indicators</vt:lpstr>
      <vt:lpstr>Benefits</vt:lpstr>
      <vt:lpstr>Value of the framework to inform decision making</vt:lpstr>
      <vt:lpstr>What could long term trending tell us?</vt:lpstr>
      <vt:lpstr>Key lessons</vt:lpstr>
    </vt:vector>
  </TitlesOfParts>
  <Company>RMIT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WAGA PAG Workshop - How Well Are We Adapting?    16 July 2014</dc:title>
  <dc:creator>Susie Moloney</dc:creator>
  <cp:lastModifiedBy>Brimbank</cp:lastModifiedBy>
  <cp:revision>168</cp:revision>
  <cp:lastPrinted>2016-07-26T04:03:08Z</cp:lastPrinted>
  <dcterms:created xsi:type="dcterms:W3CDTF">2015-11-30T02:44:40Z</dcterms:created>
  <dcterms:modified xsi:type="dcterms:W3CDTF">2017-03-16T06:16:52Z</dcterms:modified>
</cp:coreProperties>
</file>